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7" r:id="rId1"/>
  </p:sldMasterIdLst>
  <p:notesMasterIdLst>
    <p:notesMasterId r:id="rId44"/>
  </p:notesMasterIdLst>
  <p:handoutMasterIdLst>
    <p:handoutMasterId r:id="rId45"/>
  </p:handoutMasterIdLst>
  <p:sldIdLst>
    <p:sldId id="882" r:id="rId2"/>
    <p:sldId id="833" r:id="rId3"/>
    <p:sldId id="871" r:id="rId4"/>
    <p:sldId id="872" r:id="rId5"/>
    <p:sldId id="873" r:id="rId6"/>
    <p:sldId id="874" r:id="rId7"/>
    <p:sldId id="834" r:id="rId8"/>
    <p:sldId id="835" r:id="rId9"/>
    <p:sldId id="842" r:id="rId10"/>
    <p:sldId id="843" r:id="rId11"/>
    <p:sldId id="862" r:id="rId12"/>
    <p:sldId id="846" r:id="rId13"/>
    <p:sldId id="875" r:id="rId14"/>
    <p:sldId id="876" r:id="rId15"/>
    <p:sldId id="877" r:id="rId16"/>
    <p:sldId id="878" r:id="rId17"/>
    <p:sldId id="881" r:id="rId18"/>
    <p:sldId id="880" r:id="rId19"/>
    <p:sldId id="886" r:id="rId20"/>
    <p:sldId id="883" r:id="rId21"/>
    <p:sldId id="885" r:id="rId22"/>
    <p:sldId id="884" r:id="rId23"/>
    <p:sldId id="863" r:id="rId24"/>
    <p:sldId id="861" r:id="rId25"/>
    <p:sldId id="865" r:id="rId26"/>
    <p:sldId id="866" r:id="rId27"/>
    <p:sldId id="867" r:id="rId28"/>
    <p:sldId id="836" r:id="rId29"/>
    <p:sldId id="858" r:id="rId30"/>
    <p:sldId id="859" r:id="rId31"/>
    <p:sldId id="837" r:id="rId32"/>
    <p:sldId id="838" r:id="rId33"/>
    <p:sldId id="868" r:id="rId34"/>
    <p:sldId id="870" r:id="rId35"/>
    <p:sldId id="850" r:id="rId36"/>
    <p:sldId id="851" r:id="rId37"/>
    <p:sldId id="852" r:id="rId38"/>
    <p:sldId id="853" r:id="rId39"/>
    <p:sldId id="869" r:id="rId40"/>
    <p:sldId id="855" r:id="rId41"/>
    <p:sldId id="856" r:id="rId42"/>
    <p:sldId id="857"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p:scale>
          <a:sx n="75" d="100"/>
          <a:sy n="75" d="100"/>
        </p:scale>
        <p:origin x="-1944" y="-6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3138" y="-10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F857F5-63B9-47B7-80A9-F229AD4AB42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0FACBCF-E15C-46F3-A796-47E6FF437E4F}">
      <dgm:prSet phldrT="[Text]"/>
      <dgm:spPr/>
      <dgm:t>
        <a:bodyPr/>
        <a:lstStyle/>
        <a:p>
          <a:r>
            <a:rPr lang="en-US" dirty="0" smtClean="0"/>
            <a:t>1</a:t>
          </a:r>
          <a:endParaRPr lang="en-US" dirty="0"/>
        </a:p>
      </dgm:t>
    </dgm:pt>
    <dgm:pt modelId="{06F93151-BED2-4CE0-B5A5-A725F3211B3E}" type="parTrans" cxnId="{E7F0041A-B85C-4AAA-B186-E1435DA9B028}">
      <dgm:prSet/>
      <dgm:spPr/>
      <dgm:t>
        <a:bodyPr/>
        <a:lstStyle/>
        <a:p>
          <a:endParaRPr lang="en-US"/>
        </a:p>
      </dgm:t>
    </dgm:pt>
    <dgm:pt modelId="{5B60F19C-AB15-4500-B2EC-D8F96AC0D4AE}" type="sibTrans" cxnId="{E7F0041A-B85C-4AAA-B186-E1435DA9B028}">
      <dgm:prSet/>
      <dgm:spPr/>
      <dgm:t>
        <a:bodyPr/>
        <a:lstStyle/>
        <a:p>
          <a:endParaRPr lang="en-US"/>
        </a:p>
      </dgm:t>
    </dgm:pt>
    <dgm:pt modelId="{BC5656DC-4E6D-445B-B1C5-3025731FE971}">
      <dgm:prSet phldrT="[Text]"/>
      <dgm:spPr/>
      <dgm:t>
        <a:bodyPr/>
        <a:lstStyle/>
        <a:p>
          <a:r>
            <a:rPr lang="en-US" dirty="0" smtClean="0"/>
            <a:t>BEFORE THE DECISION</a:t>
          </a:r>
          <a:endParaRPr lang="en-US" dirty="0"/>
        </a:p>
      </dgm:t>
    </dgm:pt>
    <dgm:pt modelId="{11DC266A-BD9D-4ABC-9370-1F8518DD1E1E}" type="parTrans" cxnId="{8A250CA5-2856-4029-8FCD-05F3CBDCE029}">
      <dgm:prSet/>
      <dgm:spPr/>
      <dgm:t>
        <a:bodyPr/>
        <a:lstStyle/>
        <a:p>
          <a:endParaRPr lang="en-US"/>
        </a:p>
      </dgm:t>
    </dgm:pt>
    <dgm:pt modelId="{A0E9F043-498C-48C9-8DA6-DD2118DBEE25}" type="sibTrans" cxnId="{8A250CA5-2856-4029-8FCD-05F3CBDCE029}">
      <dgm:prSet/>
      <dgm:spPr/>
      <dgm:t>
        <a:bodyPr/>
        <a:lstStyle/>
        <a:p>
          <a:endParaRPr lang="en-US"/>
        </a:p>
      </dgm:t>
    </dgm:pt>
    <dgm:pt modelId="{F1B87BDA-AA21-454E-8C71-1B1BD5BD2BB3}">
      <dgm:prSet phldrT="[Text]"/>
      <dgm:spPr/>
      <dgm:t>
        <a:bodyPr/>
        <a:lstStyle/>
        <a:p>
          <a:r>
            <a:rPr lang="en-US" dirty="0" smtClean="0"/>
            <a:t>2</a:t>
          </a:r>
          <a:endParaRPr lang="en-US" dirty="0"/>
        </a:p>
      </dgm:t>
    </dgm:pt>
    <dgm:pt modelId="{6ACF57AC-998B-4DD8-933D-B70909D9FD05}" type="parTrans" cxnId="{756A8938-922D-4033-8881-50975372C261}">
      <dgm:prSet/>
      <dgm:spPr/>
      <dgm:t>
        <a:bodyPr/>
        <a:lstStyle/>
        <a:p>
          <a:endParaRPr lang="en-US"/>
        </a:p>
      </dgm:t>
    </dgm:pt>
    <dgm:pt modelId="{8892DD98-E433-45B4-A90F-DD64E1002A62}" type="sibTrans" cxnId="{756A8938-922D-4033-8881-50975372C261}">
      <dgm:prSet/>
      <dgm:spPr/>
      <dgm:t>
        <a:bodyPr/>
        <a:lstStyle/>
        <a:p>
          <a:endParaRPr lang="en-US"/>
        </a:p>
      </dgm:t>
    </dgm:pt>
    <dgm:pt modelId="{93EE39FB-C69C-4110-AA40-1DF50CC0AFCD}">
      <dgm:prSet phldrT="[Text]"/>
      <dgm:spPr/>
      <dgm:t>
        <a:bodyPr/>
        <a:lstStyle/>
        <a:p>
          <a:r>
            <a:rPr lang="en-US" dirty="0" smtClean="0"/>
            <a:t>AT THE TIME OF THE DECISION</a:t>
          </a:r>
          <a:endParaRPr lang="en-US" dirty="0"/>
        </a:p>
      </dgm:t>
    </dgm:pt>
    <dgm:pt modelId="{F26BE7FC-4EE3-4627-B0BC-568592368846}" type="parTrans" cxnId="{90FA04A5-EF6B-41A1-8324-5050B017950A}">
      <dgm:prSet/>
      <dgm:spPr/>
      <dgm:t>
        <a:bodyPr/>
        <a:lstStyle/>
        <a:p>
          <a:endParaRPr lang="en-US"/>
        </a:p>
      </dgm:t>
    </dgm:pt>
    <dgm:pt modelId="{17A14EFC-9754-4662-85AC-BE18D148DF97}" type="sibTrans" cxnId="{90FA04A5-EF6B-41A1-8324-5050B017950A}">
      <dgm:prSet/>
      <dgm:spPr/>
      <dgm:t>
        <a:bodyPr/>
        <a:lstStyle/>
        <a:p>
          <a:endParaRPr lang="en-US"/>
        </a:p>
      </dgm:t>
    </dgm:pt>
    <dgm:pt modelId="{056267C5-30A0-4D80-8B3D-C58E05F65051}">
      <dgm:prSet phldrT="[Text]"/>
      <dgm:spPr/>
      <dgm:t>
        <a:bodyPr/>
        <a:lstStyle/>
        <a:p>
          <a:r>
            <a:rPr lang="en-US" dirty="0" smtClean="0"/>
            <a:t>3</a:t>
          </a:r>
          <a:endParaRPr lang="en-US" dirty="0"/>
        </a:p>
      </dgm:t>
    </dgm:pt>
    <dgm:pt modelId="{B52C524A-3657-4F1C-B35C-0ABFBE25D532}" type="parTrans" cxnId="{F3B5713A-4AD2-4D10-973E-371475C4D206}">
      <dgm:prSet/>
      <dgm:spPr/>
      <dgm:t>
        <a:bodyPr/>
        <a:lstStyle/>
        <a:p>
          <a:endParaRPr lang="en-US"/>
        </a:p>
      </dgm:t>
    </dgm:pt>
    <dgm:pt modelId="{0662A254-BBC7-4400-86BD-492793170F5B}" type="sibTrans" cxnId="{F3B5713A-4AD2-4D10-973E-371475C4D206}">
      <dgm:prSet/>
      <dgm:spPr/>
      <dgm:t>
        <a:bodyPr/>
        <a:lstStyle/>
        <a:p>
          <a:endParaRPr lang="en-US"/>
        </a:p>
      </dgm:t>
    </dgm:pt>
    <dgm:pt modelId="{74F1C3C5-CE70-459B-9D2A-73FF30B3F870}">
      <dgm:prSet phldrT="[Text]"/>
      <dgm:spPr/>
      <dgm:t>
        <a:bodyPr/>
        <a:lstStyle/>
        <a:p>
          <a:r>
            <a:rPr lang="en-US" dirty="0" smtClean="0"/>
            <a:t>AFTER THE DECISION</a:t>
          </a:r>
          <a:endParaRPr lang="en-US" dirty="0"/>
        </a:p>
      </dgm:t>
    </dgm:pt>
    <dgm:pt modelId="{4280AF35-5006-4931-9E87-67AC130EED3D}" type="parTrans" cxnId="{2D7878FB-3A54-4A6F-B51D-35CCDB1A27F7}">
      <dgm:prSet/>
      <dgm:spPr/>
      <dgm:t>
        <a:bodyPr/>
        <a:lstStyle/>
        <a:p>
          <a:endParaRPr lang="en-US"/>
        </a:p>
      </dgm:t>
    </dgm:pt>
    <dgm:pt modelId="{93C8E1DD-8045-4CCB-8265-532FA3811D41}" type="sibTrans" cxnId="{2D7878FB-3A54-4A6F-B51D-35CCDB1A27F7}">
      <dgm:prSet/>
      <dgm:spPr/>
      <dgm:t>
        <a:bodyPr/>
        <a:lstStyle/>
        <a:p>
          <a:endParaRPr lang="en-US"/>
        </a:p>
      </dgm:t>
    </dgm:pt>
    <dgm:pt modelId="{5F204960-BD8F-4612-BCA6-753C3C041CF0}" type="pres">
      <dgm:prSet presAssocID="{8EF857F5-63B9-47B7-80A9-F229AD4AB420}" presName="linearFlow" presStyleCnt="0">
        <dgm:presLayoutVars>
          <dgm:dir/>
          <dgm:animLvl val="lvl"/>
          <dgm:resizeHandles val="exact"/>
        </dgm:presLayoutVars>
      </dgm:prSet>
      <dgm:spPr/>
      <dgm:t>
        <a:bodyPr/>
        <a:lstStyle/>
        <a:p>
          <a:endParaRPr lang="en-US"/>
        </a:p>
      </dgm:t>
    </dgm:pt>
    <dgm:pt modelId="{D8FF7201-5C41-4A52-AFA4-17BD66AB9BAF}" type="pres">
      <dgm:prSet presAssocID="{80FACBCF-E15C-46F3-A796-47E6FF437E4F}" presName="composite" presStyleCnt="0"/>
      <dgm:spPr/>
    </dgm:pt>
    <dgm:pt modelId="{92500F70-A859-404B-BB9B-AA7EB9EF8D60}" type="pres">
      <dgm:prSet presAssocID="{80FACBCF-E15C-46F3-A796-47E6FF437E4F}" presName="parentText" presStyleLbl="alignNode1" presStyleIdx="0" presStyleCnt="3">
        <dgm:presLayoutVars>
          <dgm:chMax val="1"/>
          <dgm:bulletEnabled val="1"/>
        </dgm:presLayoutVars>
      </dgm:prSet>
      <dgm:spPr/>
      <dgm:t>
        <a:bodyPr/>
        <a:lstStyle/>
        <a:p>
          <a:endParaRPr lang="en-US"/>
        </a:p>
      </dgm:t>
    </dgm:pt>
    <dgm:pt modelId="{9FC8762D-E789-4E7A-B031-29EB1C304468}" type="pres">
      <dgm:prSet presAssocID="{80FACBCF-E15C-46F3-A796-47E6FF437E4F}" presName="descendantText" presStyleLbl="alignAcc1" presStyleIdx="0" presStyleCnt="3">
        <dgm:presLayoutVars>
          <dgm:bulletEnabled val="1"/>
        </dgm:presLayoutVars>
      </dgm:prSet>
      <dgm:spPr/>
      <dgm:t>
        <a:bodyPr/>
        <a:lstStyle/>
        <a:p>
          <a:endParaRPr lang="en-US"/>
        </a:p>
      </dgm:t>
    </dgm:pt>
    <dgm:pt modelId="{62ADB21A-6A24-4CDD-BEFB-C92456ACD494}" type="pres">
      <dgm:prSet presAssocID="{5B60F19C-AB15-4500-B2EC-D8F96AC0D4AE}" presName="sp" presStyleCnt="0"/>
      <dgm:spPr/>
    </dgm:pt>
    <dgm:pt modelId="{C09E270E-DC2D-4133-A7DA-C69EA5EEC9D7}" type="pres">
      <dgm:prSet presAssocID="{F1B87BDA-AA21-454E-8C71-1B1BD5BD2BB3}" presName="composite" presStyleCnt="0"/>
      <dgm:spPr/>
    </dgm:pt>
    <dgm:pt modelId="{CD44DE33-51B3-4916-85D6-CAB1B7F0D69C}" type="pres">
      <dgm:prSet presAssocID="{F1B87BDA-AA21-454E-8C71-1B1BD5BD2BB3}" presName="parentText" presStyleLbl="alignNode1" presStyleIdx="1" presStyleCnt="3">
        <dgm:presLayoutVars>
          <dgm:chMax val="1"/>
          <dgm:bulletEnabled val="1"/>
        </dgm:presLayoutVars>
      </dgm:prSet>
      <dgm:spPr/>
      <dgm:t>
        <a:bodyPr/>
        <a:lstStyle/>
        <a:p>
          <a:endParaRPr lang="en-US"/>
        </a:p>
      </dgm:t>
    </dgm:pt>
    <dgm:pt modelId="{D1EE5464-A176-4A0A-98BF-32E23DDC9674}" type="pres">
      <dgm:prSet presAssocID="{F1B87BDA-AA21-454E-8C71-1B1BD5BD2BB3}" presName="descendantText" presStyleLbl="alignAcc1" presStyleIdx="1" presStyleCnt="3">
        <dgm:presLayoutVars>
          <dgm:bulletEnabled val="1"/>
        </dgm:presLayoutVars>
      </dgm:prSet>
      <dgm:spPr/>
      <dgm:t>
        <a:bodyPr/>
        <a:lstStyle/>
        <a:p>
          <a:endParaRPr lang="en-US"/>
        </a:p>
      </dgm:t>
    </dgm:pt>
    <dgm:pt modelId="{FD6B120F-27A7-49B1-85B0-1986861DE259}" type="pres">
      <dgm:prSet presAssocID="{8892DD98-E433-45B4-A90F-DD64E1002A62}" presName="sp" presStyleCnt="0"/>
      <dgm:spPr/>
    </dgm:pt>
    <dgm:pt modelId="{6EF766FA-85C6-4676-95E5-F0EA8A576EF3}" type="pres">
      <dgm:prSet presAssocID="{056267C5-30A0-4D80-8B3D-C58E05F65051}" presName="composite" presStyleCnt="0"/>
      <dgm:spPr/>
    </dgm:pt>
    <dgm:pt modelId="{DF215ADF-EB6A-4447-BF16-EECF3CD874FF}" type="pres">
      <dgm:prSet presAssocID="{056267C5-30A0-4D80-8B3D-C58E05F65051}" presName="parentText" presStyleLbl="alignNode1" presStyleIdx="2" presStyleCnt="3">
        <dgm:presLayoutVars>
          <dgm:chMax val="1"/>
          <dgm:bulletEnabled val="1"/>
        </dgm:presLayoutVars>
      </dgm:prSet>
      <dgm:spPr/>
      <dgm:t>
        <a:bodyPr/>
        <a:lstStyle/>
        <a:p>
          <a:endParaRPr lang="en-US"/>
        </a:p>
      </dgm:t>
    </dgm:pt>
    <dgm:pt modelId="{AE212073-556B-4564-9329-13D4CFDC78DD}" type="pres">
      <dgm:prSet presAssocID="{056267C5-30A0-4D80-8B3D-C58E05F65051}" presName="descendantText" presStyleLbl="alignAcc1" presStyleIdx="2" presStyleCnt="3">
        <dgm:presLayoutVars>
          <dgm:bulletEnabled val="1"/>
        </dgm:presLayoutVars>
      </dgm:prSet>
      <dgm:spPr/>
      <dgm:t>
        <a:bodyPr/>
        <a:lstStyle/>
        <a:p>
          <a:endParaRPr lang="en-US"/>
        </a:p>
      </dgm:t>
    </dgm:pt>
  </dgm:ptLst>
  <dgm:cxnLst>
    <dgm:cxn modelId="{702C0D6B-FE3D-40B8-8192-33259A559FF9}" type="presOf" srcId="{80FACBCF-E15C-46F3-A796-47E6FF437E4F}" destId="{92500F70-A859-404B-BB9B-AA7EB9EF8D60}" srcOrd="0" destOrd="0" presId="urn:microsoft.com/office/officeart/2005/8/layout/chevron2"/>
    <dgm:cxn modelId="{1E2754DE-A49D-49E9-834B-8C15B6CA0317}" type="presOf" srcId="{74F1C3C5-CE70-459B-9D2A-73FF30B3F870}" destId="{AE212073-556B-4564-9329-13D4CFDC78DD}" srcOrd="0" destOrd="0" presId="urn:microsoft.com/office/officeart/2005/8/layout/chevron2"/>
    <dgm:cxn modelId="{756A8938-922D-4033-8881-50975372C261}" srcId="{8EF857F5-63B9-47B7-80A9-F229AD4AB420}" destId="{F1B87BDA-AA21-454E-8C71-1B1BD5BD2BB3}" srcOrd="1" destOrd="0" parTransId="{6ACF57AC-998B-4DD8-933D-B70909D9FD05}" sibTransId="{8892DD98-E433-45B4-A90F-DD64E1002A62}"/>
    <dgm:cxn modelId="{7102BECE-4519-49D4-9871-6549EFF586DD}" type="presOf" srcId="{F1B87BDA-AA21-454E-8C71-1B1BD5BD2BB3}" destId="{CD44DE33-51B3-4916-85D6-CAB1B7F0D69C}" srcOrd="0" destOrd="0" presId="urn:microsoft.com/office/officeart/2005/8/layout/chevron2"/>
    <dgm:cxn modelId="{8A250CA5-2856-4029-8FCD-05F3CBDCE029}" srcId="{80FACBCF-E15C-46F3-A796-47E6FF437E4F}" destId="{BC5656DC-4E6D-445B-B1C5-3025731FE971}" srcOrd="0" destOrd="0" parTransId="{11DC266A-BD9D-4ABC-9370-1F8518DD1E1E}" sibTransId="{A0E9F043-498C-48C9-8DA6-DD2118DBEE25}"/>
    <dgm:cxn modelId="{7F31B54F-8088-4DA6-8E69-408D4EAE6B39}" type="presOf" srcId="{8EF857F5-63B9-47B7-80A9-F229AD4AB420}" destId="{5F204960-BD8F-4612-BCA6-753C3C041CF0}" srcOrd="0" destOrd="0" presId="urn:microsoft.com/office/officeart/2005/8/layout/chevron2"/>
    <dgm:cxn modelId="{2D7878FB-3A54-4A6F-B51D-35CCDB1A27F7}" srcId="{056267C5-30A0-4D80-8B3D-C58E05F65051}" destId="{74F1C3C5-CE70-459B-9D2A-73FF30B3F870}" srcOrd="0" destOrd="0" parTransId="{4280AF35-5006-4931-9E87-67AC130EED3D}" sibTransId="{93C8E1DD-8045-4CCB-8265-532FA3811D41}"/>
    <dgm:cxn modelId="{F3B5713A-4AD2-4D10-973E-371475C4D206}" srcId="{8EF857F5-63B9-47B7-80A9-F229AD4AB420}" destId="{056267C5-30A0-4D80-8B3D-C58E05F65051}" srcOrd="2" destOrd="0" parTransId="{B52C524A-3657-4F1C-B35C-0ABFBE25D532}" sibTransId="{0662A254-BBC7-4400-86BD-492793170F5B}"/>
    <dgm:cxn modelId="{90FA04A5-EF6B-41A1-8324-5050B017950A}" srcId="{F1B87BDA-AA21-454E-8C71-1B1BD5BD2BB3}" destId="{93EE39FB-C69C-4110-AA40-1DF50CC0AFCD}" srcOrd="0" destOrd="0" parTransId="{F26BE7FC-4EE3-4627-B0BC-568592368846}" sibTransId="{17A14EFC-9754-4662-85AC-BE18D148DF97}"/>
    <dgm:cxn modelId="{E7F0041A-B85C-4AAA-B186-E1435DA9B028}" srcId="{8EF857F5-63B9-47B7-80A9-F229AD4AB420}" destId="{80FACBCF-E15C-46F3-A796-47E6FF437E4F}" srcOrd="0" destOrd="0" parTransId="{06F93151-BED2-4CE0-B5A5-A725F3211B3E}" sibTransId="{5B60F19C-AB15-4500-B2EC-D8F96AC0D4AE}"/>
    <dgm:cxn modelId="{82FFE0D3-397F-45F1-8A82-DF9D7DF90A40}" type="presOf" srcId="{BC5656DC-4E6D-445B-B1C5-3025731FE971}" destId="{9FC8762D-E789-4E7A-B031-29EB1C304468}" srcOrd="0" destOrd="0" presId="urn:microsoft.com/office/officeart/2005/8/layout/chevron2"/>
    <dgm:cxn modelId="{E1EC2F91-C0B0-4F22-9FE1-2EB4375945BD}" type="presOf" srcId="{93EE39FB-C69C-4110-AA40-1DF50CC0AFCD}" destId="{D1EE5464-A176-4A0A-98BF-32E23DDC9674}" srcOrd="0" destOrd="0" presId="urn:microsoft.com/office/officeart/2005/8/layout/chevron2"/>
    <dgm:cxn modelId="{63E07C5A-B6C0-49C1-A61C-B958E13B4F8E}" type="presOf" srcId="{056267C5-30A0-4D80-8B3D-C58E05F65051}" destId="{DF215ADF-EB6A-4447-BF16-EECF3CD874FF}" srcOrd="0" destOrd="0" presId="urn:microsoft.com/office/officeart/2005/8/layout/chevron2"/>
    <dgm:cxn modelId="{5A6F3F3D-D5DD-4814-8B84-585BDC894AD8}" type="presParOf" srcId="{5F204960-BD8F-4612-BCA6-753C3C041CF0}" destId="{D8FF7201-5C41-4A52-AFA4-17BD66AB9BAF}" srcOrd="0" destOrd="0" presId="urn:microsoft.com/office/officeart/2005/8/layout/chevron2"/>
    <dgm:cxn modelId="{79664C5F-A0F2-481B-86C8-9FA9D53B46E2}" type="presParOf" srcId="{D8FF7201-5C41-4A52-AFA4-17BD66AB9BAF}" destId="{92500F70-A859-404B-BB9B-AA7EB9EF8D60}" srcOrd="0" destOrd="0" presId="urn:microsoft.com/office/officeart/2005/8/layout/chevron2"/>
    <dgm:cxn modelId="{C154E7C1-FBBE-46C8-83A1-3FF913D61E8D}" type="presParOf" srcId="{D8FF7201-5C41-4A52-AFA4-17BD66AB9BAF}" destId="{9FC8762D-E789-4E7A-B031-29EB1C304468}" srcOrd="1" destOrd="0" presId="urn:microsoft.com/office/officeart/2005/8/layout/chevron2"/>
    <dgm:cxn modelId="{9E277125-B06A-4224-8D01-3600934C6D36}" type="presParOf" srcId="{5F204960-BD8F-4612-BCA6-753C3C041CF0}" destId="{62ADB21A-6A24-4CDD-BEFB-C92456ACD494}" srcOrd="1" destOrd="0" presId="urn:microsoft.com/office/officeart/2005/8/layout/chevron2"/>
    <dgm:cxn modelId="{6EB7FBE3-0E3B-4BC3-81E2-126707A23242}" type="presParOf" srcId="{5F204960-BD8F-4612-BCA6-753C3C041CF0}" destId="{C09E270E-DC2D-4133-A7DA-C69EA5EEC9D7}" srcOrd="2" destOrd="0" presId="urn:microsoft.com/office/officeart/2005/8/layout/chevron2"/>
    <dgm:cxn modelId="{F98EC335-0748-4BE5-9CE2-43016028FB77}" type="presParOf" srcId="{C09E270E-DC2D-4133-A7DA-C69EA5EEC9D7}" destId="{CD44DE33-51B3-4916-85D6-CAB1B7F0D69C}" srcOrd="0" destOrd="0" presId="urn:microsoft.com/office/officeart/2005/8/layout/chevron2"/>
    <dgm:cxn modelId="{4F8D53CC-B6F0-4C4C-A7E9-752EB9B0AED0}" type="presParOf" srcId="{C09E270E-DC2D-4133-A7DA-C69EA5EEC9D7}" destId="{D1EE5464-A176-4A0A-98BF-32E23DDC9674}" srcOrd="1" destOrd="0" presId="urn:microsoft.com/office/officeart/2005/8/layout/chevron2"/>
    <dgm:cxn modelId="{139D7AAB-1AFD-481B-910A-6CCE7DD90FDB}" type="presParOf" srcId="{5F204960-BD8F-4612-BCA6-753C3C041CF0}" destId="{FD6B120F-27A7-49B1-85B0-1986861DE259}" srcOrd="3" destOrd="0" presId="urn:microsoft.com/office/officeart/2005/8/layout/chevron2"/>
    <dgm:cxn modelId="{C0E528ED-1079-4A04-88A7-259C446B86EA}" type="presParOf" srcId="{5F204960-BD8F-4612-BCA6-753C3C041CF0}" destId="{6EF766FA-85C6-4676-95E5-F0EA8A576EF3}" srcOrd="4" destOrd="0" presId="urn:microsoft.com/office/officeart/2005/8/layout/chevron2"/>
    <dgm:cxn modelId="{A1A9A9F1-873B-433C-8810-8D4DA675D867}" type="presParOf" srcId="{6EF766FA-85C6-4676-95E5-F0EA8A576EF3}" destId="{DF215ADF-EB6A-4447-BF16-EECF3CD874FF}" srcOrd="0" destOrd="0" presId="urn:microsoft.com/office/officeart/2005/8/layout/chevron2"/>
    <dgm:cxn modelId="{19AEA3E7-826D-4526-A223-49241B858911}" type="presParOf" srcId="{6EF766FA-85C6-4676-95E5-F0EA8A576EF3}" destId="{AE212073-556B-4564-9329-13D4CFDC78DD}"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2500F70-A859-404B-BB9B-AA7EB9EF8D60}">
      <dsp:nvSpPr>
        <dsp:cNvPr id="0" name=""/>
        <dsp:cNvSpPr/>
      </dsp:nvSpPr>
      <dsp:spPr>
        <a:xfrm rot="5400000">
          <a:off x="-245635" y="2460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1</a:t>
          </a:r>
          <a:endParaRPr lang="en-US" sz="3200" kern="1200" dirty="0"/>
        </a:p>
      </dsp:txBody>
      <dsp:txXfrm rot="5400000">
        <a:off x="-245635" y="246082"/>
        <a:ext cx="1637567" cy="1146297"/>
      </dsp:txXfrm>
    </dsp:sp>
    <dsp:sp modelId="{9FC8762D-E789-4E7A-B031-29EB1C304468}">
      <dsp:nvSpPr>
        <dsp:cNvPr id="0" name=""/>
        <dsp:cNvSpPr/>
      </dsp:nvSpPr>
      <dsp:spPr>
        <a:xfrm rot="5400000">
          <a:off x="4155739" y="-300899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US" sz="4000" kern="1200" dirty="0" smtClean="0"/>
            <a:t>BEFORE THE DECISION</a:t>
          </a:r>
          <a:endParaRPr lang="en-US" sz="4000" kern="1200" dirty="0"/>
        </a:p>
      </dsp:txBody>
      <dsp:txXfrm rot="5400000">
        <a:off x="4155739" y="-3008994"/>
        <a:ext cx="1064418" cy="7083302"/>
      </dsp:txXfrm>
    </dsp:sp>
    <dsp:sp modelId="{CD44DE33-51B3-4916-85D6-CAB1B7F0D69C}">
      <dsp:nvSpPr>
        <dsp:cNvPr id="0" name=""/>
        <dsp:cNvSpPr/>
      </dsp:nvSpPr>
      <dsp:spPr>
        <a:xfrm rot="5400000">
          <a:off x="-245635" y="168983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2</a:t>
          </a:r>
          <a:endParaRPr lang="en-US" sz="3200" kern="1200" dirty="0"/>
        </a:p>
      </dsp:txBody>
      <dsp:txXfrm rot="5400000">
        <a:off x="-245635" y="1689832"/>
        <a:ext cx="1637567" cy="1146297"/>
      </dsp:txXfrm>
    </dsp:sp>
    <dsp:sp modelId="{D1EE5464-A176-4A0A-98BF-32E23DDC9674}">
      <dsp:nvSpPr>
        <dsp:cNvPr id="0" name=""/>
        <dsp:cNvSpPr/>
      </dsp:nvSpPr>
      <dsp:spPr>
        <a:xfrm rot="5400000">
          <a:off x="4155739" y="-156524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US" sz="4000" kern="1200" dirty="0" smtClean="0"/>
            <a:t>AT THE TIME OF THE DECISION</a:t>
          </a:r>
          <a:endParaRPr lang="en-US" sz="4000" kern="1200" dirty="0"/>
        </a:p>
      </dsp:txBody>
      <dsp:txXfrm rot="5400000">
        <a:off x="4155739" y="-1565244"/>
        <a:ext cx="1064418" cy="7083302"/>
      </dsp:txXfrm>
    </dsp:sp>
    <dsp:sp modelId="{DF215ADF-EB6A-4447-BF16-EECF3CD874FF}">
      <dsp:nvSpPr>
        <dsp:cNvPr id="0" name=""/>
        <dsp:cNvSpPr/>
      </dsp:nvSpPr>
      <dsp:spPr>
        <a:xfrm rot="5400000">
          <a:off x="-245635" y="31335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3</a:t>
          </a:r>
          <a:endParaRPr lang="en-US" sz="3200" kern="1200" dirty="0"/>
        </a:p>
      </dsp:txBody>
      <dsp:txXfrm rot="5400000">
        <a:off x="-245635" y="3133582"/>
        <a:ext cx="1637567" cy="1146297"/>
      </dsp:txXfrm>
    </dsp:sp>
    <dsp:sp modelId="{AE212073-556B-4564-9329-13D4CFDC78DD}">
      <dsp:nvSpPr>
        <dsp:cNvPr id="0" name=""/>
        <dsp:cNvSpPr/>
      </dsp:nvSpPr>
      <dsp:spPr>
        <a:xfrm rot="5400000">
          <a:off x="4155739" y="-12149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US" sz="4000" kern="1200" dirty="0" smtClean="0"/>
            <a:t>AFTER THE DECISION</a:t>
          </a:r>
          <a:endParaRPr lang="en-US" sz="4000" kern="1200" dirty="0"/>
        </a:p>
      </dsp:txBody>
      <dsp:txXfrm rot="5400000">
        <a:off x="4155739" y="-121494"/>
        <a:ext cx="1064418" cy="708330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48234DD-BC2F-416E-BFCC-D99A67BF51CB}" type="datetimeFigureOut">
              <a:rPr lang="en-US" smtClean="0"/>
              <a:pPr/>
              <a:t>4/29/2015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01FC876-0067-4E25-AFA6-389C691422E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8848031-0FE7-4018-B4CE-DF2A92BD4014}" type="datetimeFigureOut">
              <a:rPr lang="en-US" smtClean="0"/>
              <a:pPr/>
              <a:t>4/29/2015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B5C09E1-D192-4F37-B68B-E2B94D9117A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ityethics.or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5C09E1-D192-4F37-B68B-E2B94D9117A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LET’S TAKE A LOOK AT “PERSONAL ETHICS”. THIS IS VERY IMPORTANT AND IS THE BASIS OF HOW WE DEAL WITH OTHER PEOPLE, FACE TO FACE.</a:t>
            </a:r>
          </a:p>
          <a:p>
            <a:r>
              <a:rPr lang="en-US" sz="1800" dirty="0" smtClean="0"/>
              <a:t>IF YOUR DEPARTMENT HAS PROBLEMS WITH THIS, IT CAN MAKE YOUR DAY MISERABLE; YOU COMPLAIN WHEN YOU GET HOME ABOUT HOW YOU WERE TREATED, YOU WANT TO QUIT.  THIS CAN BREAK DOWN MORALE, AND IT IS A VERY IMPORTANT TOPIC, BUT NOT THE ONE WE ARE GOING OVER TODAY. </a:t>
            </a:r>
            <a:endParaRPr lang="en-US" sz="1800" dirty="0"/>
          </a:p>
        </p:txBody>
      </p:sp>
      <p:sp>
        <p:nvSpPr>
          <p:cNvPr id="4" name="Slide Number Placeholder 3"/>
          <p:cNvSpPr>
            <a:spLocks noGrp="1"/>
          </p:cNvSpPr>
          <p:nvPr>
            <p:ph type="sldNum" sz="quarter" idx="10"/>
          </p:nvPr>
        </p:nvSpPr>
        <p:spPr/>
        <p:txBody>
          <a:bodyPr/>
          <a:lstStyle/>
          <a:p>
            <a:fld id="{9B5C09E1-D192-4F37-B68B-E2B94D9117A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WHAT WE ARE LEARNING TODAY IS “GOVERNMENT ETHICS” OR THE ETHICS OF THE INSTITUTION.  ALTHOUGH RELATED TO PERSONAL ETHICS, THE VALUES ARE DIFFERENT AND RELATE TO HOW PEOPLE VIEW THEIR GOVERNMENT.</a:t>
            </a:r>
            <a:endParaRPr lang="en-US" sz="1600" dirty="0"/>
          </a:p>
        </p:txBody>
      </p:sp>
      <p:sp>
        <p:nvSpPr>
          <p:cNvPr id="4" name="Slide Number Placeholder 3"/>
          <p:cNvSpPr>
            <a:spLocks noGrp="1"/>
          </p:cNvSpPr>
          <p:nvPr>
            <p:ph type="sldNum" sz="quarter" idx="10"/>
          </p:nvPr>
        </p:nvSpPr>
        <p:spPr/>
        <p:txBody>
          <a:bodyPr/>
          <a:lstStyle/>
          <a:p>
            <a:fld id="{9B5C09E1-D192-4F37-B68B-E2B94D9117A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normAutofit/>
          </a:bodyPr>
          <a:lstStyle/>
          <a:p>
            <a:r>
              <a:rPr lang="en-US" sz="1800" dirty="0" smtClean="0">
                <a:latin typeface="Times New Roman" pitchFamily="18" charset="0"/>
              </a:rPr>
              <a:t>SO YOU CAN ACTUALLY BE DOING WHAT YOU THINK IS ETHICAL ON A PERSONAL LEVEL, BUT VIOLATING GOVERNMENT ETHICS STANDARDS. FOR EXAMPLE, WE ARE USED TO GIVING AND RECEIVING GIFTS IN OUR PERSONAL LIVES. WE ARE TRAINED TO ACCEPT GIFTS AND BE POLITE; SAYING “THANK YOU”. BUT IN THE GOVERNMENT, THIS COULD VIOLATE ETHICS RULES. WHY? BECAUSE WE DON’T WANT PEOPLE TO THINK SOMEONE GETS BETTER TREATMENT IF THEY GAVE A CITY EMPLOYEE A GIFT.</a:t>
            </a:r>
          </a:p>
          <a:p>
            <a:r>
              <a:rPr lang="en-US" sz="1800" dirty="0" smtClean="0">
                <a:latin typeface="Times New Roman" pitchFamily="18" charset="0"/>
              </a:rPr>
              <a:t>OR IF YOU HELP SOMEONE GET A JOB, THAT MAY GENERALLY BE A GOOD THING, BUT NOT IF YOU ARE A GOVERNMENT EMPLOYEE</a:t>
            </a:r>
          </a:p>
        </p:txBody>
      </p:sp>
      <p:sp>
        <p:nvSpPr>
          <p:cNvPr id="79876" name="Slide Number Placeholder 3"/>
          <p:cNvSpPr>
            <a:spLocks noGrp="1"/>
          </p:cNvSpPr>
          <p:nvPr>
            <p:ph type="sldNum" sz="quarter" idx="5"/>
          </p:nvPr>
        </p:nvSpPr>
        <p:spPr>
          <a:noFill/>
        </p:spPr>
        <p:txBody>
          <a:bodyPr/>
          <a:lstStyle/>
          <a:p>
            <a:fld id="{1D3E8213-6AB0-4790-9E1B-807C8C14253E}" type="slidenum">
              <a:rPr lang="en-US" smtClean="0">
                <a:latin typeface="Times New Roman" pitchFamily="18" charset="0"/>
              </a:rPr>
              <a:pPr/>
              <a:t>12</a:t>
            </a:fld>
            <a:endParaRPr 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SO, WHAT DO YOU THINK THE #1 VALUE IS IN GOVERNMENT ETHICS?</a:t>
            </a:r>
            <a:endParaRPr lang="en-US" sz="2000" dirty="0"/>
          </a:p>
        </p:txBody>
      </p:sp>
      <p:sp>
        <p:nvSpPr>
          <p:cNvPr id="4" name="Slide Number Placeholder 3"/>
          <p:cNvSpPr>
            <a:spLocks noGrp="1"/>
          </p:cNvSpPr>
          <p:nvPr>
            <p:ph type="sldNum" sz="quarter" idx="10"/>
          </p:nvPr>
        </p:nvSpPr>
        <p:spPr/>
        <p:txBody>
          <a:bodyPr/>
          <a:lstStyle/>
          <a:p>
            <a:fld id="{9B5C09E1-D192-4F37-B68B-E2B94D9117A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I’LL SHOW YOU AN ANSWER WITH THE FAMOUS “MONKEY STUDY”.</a:t>
            </a:r>
          </a:p>
          <a:p>
            <a:r>
              <a:rPr lang="en-US" sz="1800" dirty="0" smtClean="0"/>
              <a:t>IMAGINE THAT THE MONKEYS ARE CITIZENS. </a:t>
            </a:r>
          </a:p>
          <a:p>
            <a:r>
              <a:rPr lang="en-US" sz="1800" dirty="0" smtClean="0"/>
              <a:t>THEY WERE ALL TRAINED TO GIVE A ROCK TO A PERSON AND THEN THEY WOULD GET A FOOD REWARD.</a:t>
            </a:r>
            <a:endParaRPr lang="en-US" sz="1800" dirty="0"/>
          </a:p>
        </p:txBody>
      </p:sp>
      <p:sp>
        <p:nvSpPr>
          <p:cNvPr id="4" name="Slide Number Placeholder 3"/>
          <p:cNvSpPr>
            <a:spLocks noGrp="1"/>
          </p:cNvSpPr>
          <p:nvPr>
            <p:ph type="sldNum" sz="quarter" idx="10"/>
          </p:nvPr>
        </p:nvSpPr>
        <p:spPr/>
        <p:txBody>
          <a:bodyPr/>
          <a:lstStyle/>
          <a:p>
            <a:fld id="{9B5C09E1-D192-4F37-B68B-E2B94D9117A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SO, GIVE A ROCK, GET A SLICE OF CUCUMBER. </a:t>
            </a:r>
            <a:endParaRPr lang="en-US" sz="1800" dirty="0"/>
          </a:p>
        </p:txBody>
      </p:sp>
      <p:sp>
        <p:nvSpPr>
          <p:cNvPr id="4" name="Slide Number Placeholder 3"/>
          <p:cNvSpPr>
            <a:spLocks noGrp="1"/>
          </p:cNvSpPr>
          <p:nvPr>
            <p:ph type="sldNum" sz="quarter" idx="10"/>
          </p:nvPr>
        </p:nvSpPr>
        <p:spPr/>
        <p:txBody>
          <a:bodyPr/>
          <a:lstStyle/>
          <a:p>
            <a:fld id="{9B5C09E1-D192-4F37-B68B-E2B94D9117A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BUT THEN, THEY CHANGED THE REWARD FOR SOME OF THE MONKEYS. MONKEYS LOVE GRAPES. SO WHEN SOME OF THE  MONKEYS GAVE A ROCK, INSTEAD OF CUCUMBER, THEY GOT A GRAPE!</a:t>
            </a:r>
          </a:p>
          <a:p>
            <a:endParaRPr lang="en-US" sz="2000" dirty="0"/>
          </a:p>
        </p:txBody>
      </p:sp>
      <p:sp>
        <p:nvSpPr>
          <p:cNvPr id="4" name="Slide Number Placeholder 3"/>
          <p:cNvSpPr>
            <a:spLocks noGrp="1"/>
          </p:cNvSpPr>
          <p:nvPr>
            <p:ph type="sldNum" sz="quarter" idx="10"/>
          </p:nvPr>
        </p:nvSpPr>
        <p:spPr/>
        <p:txBody>
          <a:bodyPr/>
          <a:lstStyle/>
          <a:p>
            <a:fld id="{9B5C09E1-D192-4F37-B68B-E2B94D9117A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HERE IS A YOU TUBE VIDEO OF WHAT HAPPENED WHEN THEY DID THIS—GIVING A GRAPE AS A REWARD. YOU CAN PROBABLY RELATE TO THIS MONKEY.</a:t>
            </a:r>
            <a:endParaRPr lang="en-US" sz="1800" dirty="0"/>
          </a:p>
        </p:txBody>
      </p:sp>
      <p:sp>
        <p:nvSpPr>
          <p:cNvPr id="4" name="Slide Number Placeholder 3"/>
          <p:cNvSpPr>
            <a:spLocks noGrp="1"/>
          </p:cNvSpPr>
          <p:nvPr>
            <p:ph type="sldNum" sz="quarter" idx="10"/>
          </p:nvPr>
        </p:nvSpPr>
        <p:spPr/>
        <p:txBody>
          <a:bodyPr/>
          <a:lstStyle/>
          <a:p>
            <a:fld id="{9B5C09E1-D192-4F37-B68B-E2B94D9117A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RESEARCHERS HAVE STUDIED THIS A LOT; THEY CALL IT INEQUITY AVERSION—WE HATE IT WHEN WE ARE TREATED UNFAIRLY.  THEY EVEN HAVE A MATHEMATICAL FORMULA FOR IT!</a:t>
            </a:r>
          </a:p>
          <a:p>
            <a:endParaRPr lang="en-US" sz="2000" dirty="0" smtClean="0"/>
          </a:p>
          <a:p>
            <a:r>
              <a:rPr lang="en-US" sz="2000" dirty="0" smtClean="0"/>
              <a:t>SO THE NUMBER ONE VALUE IN </a:t>
            </a:r>
            <a:r>
              <a:rPr lang="en-US" sz="2000" dirty="0" smtClean="0"/>
              <a:t>GOVERNMENT </a:t>
            </a:r>
            <a:r>
              <a:rPr lang="en-US" sz="2000" dirty="0" smtClean="0"/>
              <a:t>ETHICS IS FAIRNESS!!</a:t>
            </a:r>
            <a:endParaRPr lang="en-US" sz="2000" dirty="0"/>
          </a:p>
        </p:txBody>
      </p:sp>
      <p:sp>
        <p:nvSpPr>
          <p:cNvPr id="4" name="Slide Number Placeholder 3"/>
          <p:cNvSpPr>
            <a:spLocks noGrp="1"/>
          </p:cNvSpPr>
          <p:nvPr>
            <p:ph type="sldNum" sz="quarter" idx="10"/>
          </p:nvPr>
        </p:nvSpPr>
        <p:spPr/>
        <p:txBody>
          <a:bodyPr/>
          <a:lstStyle/>
          <a:p>
            <a:fld id="{9B5C09E1-D192-4F37-B68B-E2B94D9117A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EVERY SINGLE ETHICS RULE CAN BE TRACED BACK TO FAIRNESS.  CITIZENS LOOK AT WHAT WE DO AS GOVERNMENT OFFICIALS AND GET A GUT FEELING AS TO WHETHER OR NOT WHAT HAPPENED WAS “FAIR”.</a:t>
            </a:r>
            <a:endParaRPr lang="en-US" sz="2400" dirty="0"/>
          </a:p>
        </p:txBody>
      </p:sp>
      <p:sp>
        <p:nvSpPr>
          <p:cNvPr id="4" name="Slide Number Placeholder 3"/>
          <p:cNvSpPr>
            <a:spLocks noGrp="1"/>
          </p:cNvSpPr>
          <p:nvPr>
            <p:ph type="sldNum" sz="quarter" idx="10"/>
          </p:nvPr>
        </p:nvSpPr>
        <p:spPr/>
        <p:txBody>
          <a:bodyPr/>
          <a:lstStyle/>
          <a:p>
            <a:fld id="{9B5C09E1-D192-4F37-B68B-E2B94D9117A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575810"/>
          </a:xfrm>
        </p:spPr>
        <p:txBody>
          <a:bodyPr>
            <a:normAutofit fontScale="92500"/>
          </a:bodyPr>
          <a:lstStyle/>
          <a:p>
            <a:r>
              <a:rPr lang="en-US" sz="1700" dirty="0" smtClean="0"/>
              <a:t>Hello, </a:t>
            </a:r>
          </a:p>
          <a:p>
            <a:r>
              <a:rPr lang="en-US" sz="1700" dirty="0" smtClean="0"/>
              <a:t>My name is Carla Miller and I live in Jacksonville, Florida. I am an attorney and former federal prosecutor.  I have worked in municipal ethics for the last 15 years and I am the founder of City Ethics– </a:t>
            </a:r>
            <a:r>
              <a:rPr lang="en-US" sz="1700" u="sng" dirty="0" smtClean="0">
                <a:hlinkClick r:id="rId3"/>
              </a:rPr>
              <a:t>www.cityethics.org</a:t>
            </a:r>
            <a:endParaRPr lang="en-US" sz="1700" u="sng" dirty="0" smtClean="0"/>
          </a:p>
          <a:p>
            <a:r>
              <a:rPr lang="en-US" sz="1700" dirty="0" smtClean="0"/>
              <a:t>From 2013-2015 I was a Network Fellow at the EJ Safra Center for Ethics at Harvard.</a:t>
            </a:r>
          </a:p>
          <a:p>
            <a:endParaRPr lang="en-US" sz="1700" dirty="0" smtClean="0"/>
          </a:p>
          <a:p>
            <a:r>
              <a:rPr lang="en-US" sz="1700" dirty="0" smtClean="0"/>
              <a:t>I am passionate about the subject of government ethics and I hope this PowerPoint will be of interest to you. In my experience, I think it helps to have the “big picture” before learning the ethics rules in your city.  (This is an intro to the subject; your city attorney will follow this up with specific conflict rules.)</a:t>
            </a:r>
          </a:p>
          <a:p>
            <a:endParaRPr lang="en-US" sz="1700" u="sng" dirty="0" smtClean="0"/>
          </a:p>
          <a:p>
            <a:r>
              <a:rPr lang="en-US" sz="1600" dirty="0" smtClean="0">
                <a:solidFill>
                  <a:srgbClr val="C00000"/>
                </a:solidFill>
              </a:rPr>
              <a:t>SO </a:t>
            </a:r>
            <a:r>
              <a:rPr lang="en-US" sz="1600" dirty="0" smtClean="0">
                <a:solidFill>
                  <a:srgbClr val="C00000"/>
                </a:solidFill>
              </a:rPr>
              <a:t>HOW EAGER ARE YOU TO BE </a:t>
            </a:r>
            <a:r>
              <a:rPr lang="en-US" sz="1600" dirty="0" smtClean="0">
                <a:solidFill>
                  <a:srgbClr val="C00000"/>
                </a:solidFill>
              </a:rPr>
              <a:t>SITTING IN AN ETHICS SEMINAR TODAY </a:t>
            </a:r>
            <a:r>
              <a:rPr lang="en-US" sz="1600" dirty="0" smtClean="0">
                <a:solidFill>
                  <a:srgbClr val="C00000"/>
                </a:solidFill>
              </a:rPr>
              <a:t>ON A SCALE OF 1-5. </a:t>
            </a:r>
            <a:r>
              <a:rPr lang="en-US" sz="1600" dirty="0" smtClean="0">
                <a:solidFill>
                  <a:srgbClr val="C00000"/>
                </a:solidFill>
              </a:rPr>
              <a:t>(5 –YOU WISH YOU COULD STUDY THIS ALL WEEK, IT IS SO FASCINATING; 1—IF YOU CAN BE ON YOUR CELL PHONE, TEXTING, etc., MAYBE YOU CAN LIVE THROUGH IT.)  </a:t>
            </a:r>
            <a:endParaRPr lang="en-US" sz="1600" dirty="0">
              <a:solidFill>
                <a:srgbClr val="C00000"/>
              </a:solidFill>
            </a:endParaRPr>
          </a:p>
        </p:txBody>
      </p:sp>
      <p:sp>
        <p:nvSpPr>
          <p:cNvPr id="4" name="Slide Number Placeholder 3"/>
          <p:cNvSpPr>
            <a:spLocks noGrp="1"/>
          </p:cNvSpPr>
          <p:nvPr>
            <p:ph type="sldNum" sz="quarter" idx="10"/>
          </p:nvPr>
        </p:nvSpPr>
        <p:spPr/>
        <p:txBody>
          <a:bodyPr/>
          <a:lstStyle/>
          <a:p>
            <a:fld id="{9B5C09E1-D192-4F37-B68B-E2B94D9117A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THIS IS ALSO WHAT PEOPLE SAY ABOUT ETHICS—THIS IS A WASTE OF TIME; I KNOW WHAT I AM DOING AND I AM TOO BUSY FOR THIS.</a:t>
            </a:r>
          </a:p>
          <a:p>
            <a:endParaRPr lang="en-US" sz="1600" dirty="0" smtClean="0"/>
          </a:p>
          <a:p>
            <a:endParaRPr lang="en-US" sz="1600" dirty="0"/>
          </a:p>
        </p:txBody>
      </p:sp>
      <p:sp>
        <p:nvSpPr>
          <p:cNvPr id="4" name="Slide Number Placeholder 3"/>
          <p:cNvSpPr>
            <a:spLocks noGrp="1"/>
          </p:cNvSpPr>
          <p:nvPr>
            <p:ph type="sldNum" sz="quarter" idx="10"/>
          </p:nvPr>
        </p:nvSpPr>
        <p:spPr/>
        <p:txBody>
          <a:bodyPr/>
          <a:lstStyle/>
          <a:p>
            <a:fld id="{9B5C09E1-D192-4F37-B68B-E2B94D9117A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CAN YOU THINK OF A TIME WHEN THERE WAS A POLITICAL SCANDAL AND THE POLITICIAN WAS FOCUSED ON DEFENDING HIS ACTIONS?  HOW MUCH WORK DO YOU THINK GOT DONE DURING THAT TIME ON THE IMPORTANT PUBLIC POLICY ISSUES?</a:t>
            </a:r>
            <a:endParaRPr lang="en-US" sz="1600" dirty="0"/>
          </a:p>
        </p:txBody>
      </p:sp>
      <p:sp>
        <p:nvSpPr>
          <p:cNvPr id="4" name="Slide Number Placeholder 3"/>
          <p:cNvSpPr>
            <a:spLocks noGrp="1"/>
          </p:cNvSpPr>
          <p:nvPr>
            <p:ph type="sldNum" sz="quarter" idx="10"/>
          </p:nvPr>
        </p:nvSpPr>
        <p:spPr/>
        <p:txBody>
          <a:bodyPr/>
          <a:lstStyle/>
          <a:p>
            <a:fld id="{9B5C09E1-D192-4F37-B68B-E2B94D9117A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WITHOUT AN ETHICAL FOUNDATION, ALL OF THE OTHER FUNCTIONS OF GOVERNMENT TEND TO BREAK DOWN.</a:t>
            </a:r>
            <a:endParaRPr lang="en-US" sz="1600" dirty="0"/>
          </a:p>
        </p:txBody>
      </p:sp>
      <p:sp>
        <p:nvSpPr>
          <p:cNvPr id="4" name="Slide Number Placeholder 3"/>
          <p:cNvSpPr>
            <a:spLocks noGrp="1"/>
          </p:cNvSpPr>
          <p:nvPr>
            <p:ph type="sldNum" sz="quarter" idx="10"/>
          </p:nvPr>
        </p:nvSpPr>
        <p:spPr/>
        <p:txBody>
          <a:bodyPr/>
          <a:lstStyle/>
          <a:p>
            <a:fld id="{9B5C09E1-D192-4F37-B68B-E2B94D9117A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HERE IS THE NEXT CHALLENGE. STUDIES SHOW THAT PEOPLE ALREADY THINK THEY ARE ETHICAL AND THAT WHEN A SITUATION COMES UP, THEY WILL NATURALLY DO THE “RIGHT THING”</a:t>
            </a:r>
            <a:endParaRPr lang="en-US" sz="1800" dirty="0"/>
          </a:p>
        </p:txBody>
      </p:sp>
      <p:sp>
        <p:nvSpPr>
          <p:cNvPr id="4" name="Slide Number Placeholder 3"/>
          <p:cNvSpPr>
            <a:spLocks noGrp="1"/>
          </p:cNvSpPr>
          <p:nvPr>
            <p:ph type="sldNum" sz="quarter" idx="10"/>
          </p:nvPr>
        </p:nvSpPr>
        <p:spPr/>
        <p:txBody>
          <a:bodyPr/>
          <a:lstStyle/>
          <a:p>
            <a:fld id="{9B5C09E1-D192-4F37-B68B-E2B94D9117A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A STUDY SHOWED THAT WHEN SURVEYED, MOST PEOPLE THOUGHT THEY STOOD A BETTER CHANCE OF GETTING INTO HEAVEN THAN MOTHER </a:t>
            </a:r>
            <a:r>
              <a:rPr lang="en-US" sz="2000" dirty="0" smtClean="0"/>
              <a:t>THERESA</a:t>
            </a:r>
            <a:r>
              <a:rPr lang="en-US" sz="2000" dirty="0" smtClean="0"/>
              <a:t>!</a:t>
            </a:r>
          </a:p>
          <a:p>
            <a:r>
              <a:rPr lang="en-US" sz="2000" dirty="0" smtClean="0"/>
              <a:t>WHY IS THAT?</a:t>
            </a:r>
          </a:p>
          <a:p>
            <a:r>
              <a:rPr lang="en-US" sz="2000" dirty="0" smtClean="0"/>
              <a:t>WE HAVE A  VERY HIGH OPINION OF OUR ETHICS WHEN WE THINK ABOUT HOW WE ARE GOING TO ACT IN THE </a:t>
            </a:r>
            <a:r>
              <a:rPr lang="en-US" sz="2000" b="1" u="sng" dirty="0" smtClean="0"/>
              <a:t>FUTURE.</a:t>
            </a:r>
          </a:p>
          <a:p>
            <a:r>
              <a:rPr lang="en-US" sz="2000" dirty="0" smtClean="0"/>
              <a:t>BUT  AT THE TIME OF THE ACTUAL DECISION, THERE ARE OTHER FORCES THAT ARE IN PLAY.</a:t>
            </a:r>
            <a:endParaRPr lang="en-US" sz="2000" dirty="0"/>
          </a:p>
        </p:txBody>
      </p:sp>
      <p:sp>
        <p:nvSpPr>
          <p:cNvPr id="4" name="Slide Number Placeholder 3"/>
          <p:cNvSpPr>
            <a:spLocks noGrp="1"/>
          </p:cNvSpPr>
          <p:nvPr>
            <p:ph type="sldNum" sz="quarter" idx="10"/>
          </p:nvPr>
        </p:nvSpPr>
        <p:spPr/>
        <p:txBody>
          <a:bodyPr/>
          <a:lstStyle/>
          <a:p>
            <a:fld id="{9B5C09E1-D192-4F37-B68B-E2B94D9117A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HERE ARE THE 3 STAGES;</a:t>
            </a:r>
          </a:p>
          <a:p>
            <a:r>
              <a:rPr lang="en-US" sz="2400" dirty="0" smtClean="0"/>
              <a:t>BEFORE; WE KNOW WE WILL DO THE MOST ETHICAL THING;</a:t>
            </a:r>
          </a:p>
          <a:p>
            <a:r>
              <a:rPr lang="en-US" sz="2400" dirty="0" smtClean="0"/>
              <a:t>AT THE TIME; WE ACT MORE ON SURVIVAL AND SUBCONSCIOUS FACTORS;</a:t>
            </a:r>
          </a:p>
          <a:p>
            <a:r>
              <a:rPr lang="en-US" sz="2400" dirty="0" smtClean="0"/>
              <a:t>AFTERWARDS, WE JUSTIFY WHY WHAT WE DID WAS REALLY THE BEST THING</a:t>
            </a:r>
            <a:endParaRPr lang="en-US" sz="2400" dirty="0"/>
          </a:p>
        </p:txBody>
      </p:sp>
      <p:sp>
        <p:nvSpPr>
          <p:cNvPr id="4" name="Slide Number Placeholder 3"/>
          <p:cNvSpPr>
            <a:spLocks noGrp="1"/>
          </p:cNvSpPr>
          <p:nvPr>
            <p:ph type="sldNum" sz="quarter" idx="10"/>
          </p:nvPr>
        </p:nvSpPr>
        <p:spPr/>
        <p:txBody>
          <a:bodyPr/>
          <a:lstStyle/>
          <a:p>
            <a:pPr>
              <a:defRPr/>
            </a:pPr>
            <a:fld id="{0DD39314-7A47-449E-9884-957CB1C4BCEF}"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p:spPr>
        <p:txBody>
          <a:bodyPr>
            <a:normAutofit/>
          </a:bodyPr>
          <a:lstStyle/>
          <a:p>
            <a:r>
              <a:rPr lang="en-US" sz="2400" dirty="0" smtClean="0">
                <a:latin typeface="Times New Roman" pitchFamily="18" charset="0"/>
              </a:rPr>
              <a:t>SO THE LATEST RESEARCH IS IN THIS AREA—HOW TO RECOGNIZE YOUR  </a:t>
            </a:r>
            <a:r>
              <a:rPr lang="en-US" sz="2400" b="1" u="sng" dirty="0" smtClean="0">
                <a:latin typeface="Times New Roman" pitchFamily="18" charset="0"/>
              </a:rPr>
              <a:t>BIASES</a:t>
            </a:r>
            <a:r>
              <a:rPr lang="en-US" sz="2400" dirty="0" smtClean="0">
                <a:latin typeface="Times New Roman" pitchFamily="18" charset="0"/>
              </a:rPr>
              <a:t>; HOW NOT TO GET TRICKED WHEN YOU HAVE TO MAKE A DECISION.  THAT COULD BE THE SUBJECT OF A WHOLE SESSION, BUT JUST MENTIONING IT HERE.</a:t>
            </a:r>
          </a:p>
        </p:txBody>
      </p:sp>
      <p:sp>
        <p:nvSpPr>
          <p:cNvPr id="171012" name="Slide Number Placeholder 3"/>
          <p:cNvSpPr>
            <a:spLocks noGrp="1"/>
          </p:cNvSpPr>
          <p:nvPr>
            <p:ph type="sldNum" sz="quarter" idx="5"/>
          </p:nvPr>
        </p:nvSpPr>
        <p:spPr>
          <a:noFill/>
        </p:spPr>
        <p:txBody>
          <a:bodyPr/>
          <a:lstStyle/>
          <a:p>
            <a:fld id="{7C61E93D-FDE0-4C57-8826-B19BDE0520A9}" type="slidenum">
              <a:rPr lang="en-US" smtClean="0">
                <a:latin typeface="Times New Roman" pitchFamily="18" charset="0"/>
              </a:rPr>
              <a:pPr/>
              <a:t>26</a:t>
            </a:fld>
            <a:endParaRPr lang="en-US"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p:spPr>
        <p:txBody>
          <a:bodyPr>
            <a:normAutofit/>
          </a:bodyPr>
          <a:lstStyle/>
          <a:p>
            <a:r>
              <a:rPr lang="en-US" sz="2000" dirty="0" smtClean="0">
                <a:latin typeface="Times New Roman" pitchFamily="18" charset="0"/>
              </a:rPr>
              <a:t>IF YOU WANT MORE DATA ON THIS, I RECOMMEND “BLIND SPOTS”. IT IS FUN TO READ AND YOU WILL UNDERSTAND THIS TOPIC BETTER AND SEE YOUR BIASES AND THOSE OF YOUR CO-WORKERS.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ANOTHER KEY CHALLENGE IS  TO SORT OUT WHY YOU ARE LEARING ABOUT GOVERNMENT ETHICS TO BEGIN WITH.</a:t>
            </a:r>
          </a:p>
          <a:p>
            <a:endParaRPr lang="en-US" sz="1600" dirty="0" smtClean="0"/>
          </a:p>
          <a:p>
            <a:r>
              <a:rPr lang="en-US" sz="1600" dirty="0" smtClean="0"/>
              <a:t>WHY ARE YOU HERE TODAY?  STUDIES SHOW THAT THE MORE WE CARE ABOUT LEARING A SUBJECT, THE MORE WE ABSORB THE INFORMATION. THAT IS OBVIOUS.</a:t>
            </a:r>
          </a:p>
          <a:p>
            <a:endParaRPr lang="en-US" sz="1600" dirty="0" smtClean="0"/>
          </a:p>
          <a:p>
            <a:r>
              <a:rPr lang="en-US" sz="1600" dirty="0" smtClean="0"/>
              <a:t>SO WHY ARE YOU HERE TODAY LEARNING ETHICS?  (THINK ABOUT IT FOR A MINUTE. </a:t>
            </a:r>
            <a:r>
              <a:rPr lang="en-US" sz="1600" dirty="0" smtClean="0"/>
              <a:t> (SURVEY GROUP FOR ANSWERS ON THIS)</a:t>
            </a:r>
          </a:p>
          <a:p>
            <a:r>
              <a:rPr lang="en-US" sz="1600" dirty="0" smtClean="0"/>
              <a:t>HERE </a:t>
            </a:r>
            <a:r>
              <a:rPr lang="en-US" sz="1600" dirty="0" smtClean="0"/>
              <a:t>ARE SOME: HAVE </a:t>
            </a:r>
            <a:r>
              <a:rPr lang="en-US" sz="1600" dirty="0" smtClean="0"/>
              <a:t>TO COME TO THIS TRAINING; </a:t>
            </a:r>
            <a:r>
              <a:rPr lang="en-US" sz="1600" dirty="0" smtClean="0"/>
              <a:t>SENT BY OFFICE; YOU WANT TO LEARN THE RULES.</a:t>
            </a:r>
          </a:p>
          <a:p>
            <a:r>
              <a:rPr lang="en-US" sz="1600" dirty="0" smtClean="0"/>
              <a:t>OTHERS?</a:t>
            </a:r>
          </a:p>
          <a:p>
            <a:endParaRPr lang="en-US" sz="1600" dirty="0" smtClean="0"/>
          </a:p>
          <a:p>
            <a:r>
              <a:rPr lang="en-US" sz="1600" dirty="0" smtClean="0"/>
              <a:t>LET’S TAKE A LOOK AT SOME IDEAS ON THIS.</a:t>
            </a:r>
            <a:endParaRPr lang="en-US" sz="1600" dirty="0"/>
          </a:p>
        </p:txBody>
      </p:sp>
      <p:sp>
        <p:nvSpPr>
          <p:cNvPr id="4" name="Slide Number Placeholder 3"/>
          <p:cNvSpPr>
            <a:spLocks noGrp="1"/>
          </p:cNvSpPr>
          <p:nvPr>
            <p:ph type="sldNum" sz="quarter" idx="10"/>
          </p:nvPr>
        </p:nvSpPr>
        <p:spPr/>
        <p:txBody>
          <a:bodyPr/>
          <a:lstStyle/>
          <a:p>
            <a:fld id="{9B5C09E1-D192-4F37-B68B-E2B94D9117A8}"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800" dirty="0" smtClean="0"/>
              <a:t>One of the key goals of the 1787 Constitutional Convention in Philadelphia was the creation of checks and balances that would prevent corruption. Corruption was the topic of discussion in 25% of the Convention meetings.  There was strong resentment at the time against the actions of King George III of Britain and his appointed "royal governors" who used their offices in America to enrich themselves and the King.  Offices were bought  and sold and land unfairly taxed.  The accepted British and European culture at the time was to use your public office to make money for yourself, at the expense of the citizens.     The English Parliament was not the voice of the people; it was the voice of the King.  The American patriots waged a revolution to reverse this culture of corruption. They believed that public service required that officials put the interests of the </a:t>
            </a:r>
            <a:r>
              <a:rPr lang="en-US" sz="1800" u="sng" dirty="0" smtClean="0"/>
              <a:t>people</a:t>
            </a:r>
            <a:r>
              <a:rPr lang="en-US" sz="1800" dirty="0" smtClean="0"/>
              <a:t> over their own private interests.</a:t>
            </a:r>
          </a:p>
          <a:p>
            <a:endParaRPr lang="en-US" sz="1050" dirty="0"/>
          </a:p>
        </p:txBody>
      </p:sp>
      <p:sp>
        <p:nvSpPr>
          <p:cNvPr id="4" name="Slide Number Placeholder 3"/>
          <p:cNvSpPr>
            <a:spLocks noGrp="1"/>
          </p:cNvSpPr>
          <p:nvPr>
            <p:ph type="sldNum" sz="quarter" idx="10"/>
          </p:nvPr>
        </p:nvSpPr>
        <p:spPr/>
        <p:txBody>
          <a:bodyPr/>
          <a:lstStyle/>
          <a:p>
            <a:fld id="{9B5C09E1-D192-4F37-B68B-E2B94D9117A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FIRST, A FEW WORDS ABOUT TRUST IN GOVERNMENT.  THIS GRAPH SHOWS SOME RECENT SURVEY RESULTS ON HOW MUCH WE TRUST CERTAIN ORGANIZATIONS.</a:t>
            </a:r>
          </a:p>
          <a:p>
            <a:r>
              <a:rPr lang="en-US" sz="1800" dirty="0" smtClean="0"/>
              <a:t>UP AT THE TOP IS MILITARY; THEN THE SUPREME COURT.  THEN WE DIP TO THE EXECUTIVE BRANCH AT ABOUT 10</a:t>
            </a:r>
            <a:r>
              <a:rPr lang="en-US" sz="1800" dirty="0" smtClean="0"/>
              <a:t>%. </a:t>
            </a:r>
          </a:p>
          <a:p>
            <a:r>
              <a:rPr lang="en-US" sz="1800" dirty="0" smtClean="0"/>
              <a:t>BUT </a:t>
            </a:r>
            <a:r>
              <a:rPr lang="en-US" sz="1800" dirty="0" smtClean="0"/>
              <a:t>THE LOWEST IS CONGRESS, AT 5% TRUST RATE.  THIS IS </a:t>
            </a:r>
            <a:r>
              <a:rPr lang="en-US" sz="1800" dirty="0" smtClean="0"/>
              <a:t> AT AN </a:t>
            </a:r>
            <a:r>
              <a:rPr lang="en-US" sz="1800" dirty="0" smtClean="0"/>
              <a:t>ALL TIME LOW.</a:t>
            </a:r>
          </a:p>
          <a:p>
            <a:r>
              <a:rPr lang="en-US" sz="1800" dirty="0" smtClean="0"/>
              <a:t>AND LET’S TAKE A LOOK AT A MORE GRAPHIC STUDY</a:t>
            </a:r>
            <a:endParaRPr lang="en-US" sz="1800" dirty="0"/>
          </a:p>
        </p:txBody>
      </p:sp>
      <p:sp>
        <p:nvSpPr>
          <p:cNvPr id="4" name="Slide Number Placeholder 3"/>
          <p:cNvSpPr>
            <a:spLocks noGrp="1"/>
          </p:cNvSpPr>
          <p:nvPr>
            <p:ph type="sldNum" sz="quarter" idx="10"/>
          </p:nvPr>
        </p:nvSpPr>
        <p:spPr/>
        <p:txBody>
          <a:bodyPr/>
          <a:lstStyle/>
          <a:p>
            <a:fld id="{9B5C09E1-D192-4F37-B68B-E2B94D9117A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LARRY LESSIG, THE DIRECTOR OF HARVARD’S ETHICS LAB  </a:t>
            </a:r>
            <a:endParaRPr lang="en-US" sz="1800" dirty="0"/>
          </a:p>
        </p:txBody>
      </p:sp>
      <p:sp>
        <p:nvSpPr>
          <p:cNvPr id="4" name="Slide Number Placeholder 3"/>
          <p:cNvSpPr>
            <a:spLocks noGrp="1"/>
          </p:cNvSpPr>
          <p:nvPr>
            <p:ph type="sldNum" sz="quarter" idx="10"/>
          </p:nvPr>
        </p:nvSpPr>
        <p:spPr/>
        <p:txBody>
          <a:bodyPr/>
          <a:lstStyle/>
          <a:p>
            <a:fld id="{9B5C09E1-D192-4F37-B68B-E2B94D9117A8}"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DENNIS THOMPSON, THE FOUNDER OF HARVARD’S ETHICS CENTER AND A WORLD AUTHORITY ON GOVERNMENT ETHICS HAS A GREAT CONCEPT OF THE PURPOSE OF GOVERNMENT ETHICS</a:t>
            </a:r>
            <a:endParaRPr lang="en-US" sz="1800" dirty="0"/>
          </a:p>
        </p:txBody>
      </p:sp>
      <p:sp>
        <p:nvSpPr>
          <p:cNvPr id="4" name="Slide Number Placeholder 3"/>
          <p:cNvSpPr>
            <a:spLocks noGrp="1"/>
          </p:cNvSpPr>
          <p:nvPr>
            <p:ph type="sldNum" sz="quarter" idx="10"/>
          </p:nvPr>
        </p:nvSpPr>
        <p:spPr/>
        <p:txBody>
          <a:bodyPr/>
          <a:lstStyle/>
          <a:p>
            <a:fld id="{9B5C09E1-D192-4F37-B68B-E2B94D9117A8}"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(READ)</a:t>
            </a:r>
            <a:endParaRPr lang="en-US" sz="1800" dirty="0"/>
          </a:p>
        </p:txBody>
      </p:sp>
      <p:sp>
        <p:nvSpPr>
          <p:cNvPr id="4" name="Slide Number Placeholder 3"/>
          <p:cNvSpPr>
            <a:spLocks noGrp="1"/>
          </p:cNvSpPr>
          <p:nvPr>
            <p:ph type="sldNum" sz="quarter" idx="10"/>
          </p:nvPr>
        </p:nvSpPr>
        <p:spPr/>
        <p:txBody>
          <a:bodyPr/>
          <a:lstStyle/>
          <a:p>
            <a:fld id="{9B5C09E1-D192-4F37-B68B-E2B94D9117A8}"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THE LAST CHALLENGE I WANT TO DISCUSS IS THIS ONE: WELL WE DIDN’T BREAK ANY LAW, SO IT MUST BE OK.</a:t>
            </a:r>
            <a:endParaRPr lang="en-US" sz="1800" dirty="0"/>
          </a:p>
        </p:txBody>
      </p:sp>
      <p:sp>
        <p:nvSpPr>
          <p:cNvPr id="4" name="Slide Number Placeholder 3"/>
          <p:cNvSpPr>
            <a:spLocks noGrp="1"/>
          </p:cNvSpPr>
          <p:nvPr>
            <p:ph type="sldNum" sz="quarter" idx="10"/>
          </p:nvPr>
        </p:nvSpPr>
        <p:spPr/>
        <p:txBody>
          <a:bodyPr/>
          <a:lstStyle/>
          <a:p>
            <a:fld id="{9B5C09E1-D192-4F37-B68B-E2B94D9117A8}"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p:spPr>
        <p:txBody>
          <a:bodyPr>
            <a:normAutofit/>
          </a:bodyPr>
          <a:lstStyle/>
          <a:p>
            <a:r>
              <a:rPr lang="en-US" sz="1800" dirty="0" smtClean="0">
                <a:latin typeface="Times New Roman" pitchFamily="18" charset="0"/>
              </a:rPr>
              <a:t>WHEN WE HEAR THE WORD CORRUPTION, TYPICALLY WE THINK OF GROSSLY ILLEGAL ACTIVITIES.  LIKE THE MOB, OR TAKING BRIBES, CASH IN SUITCASES.</a:t>
            </a:r>
          </a:p>
        </p:txBody>
      </p:sp>
      <p:sp>
        <p:nvSpPr>
          <p:cNvPr id="151556" name="Slide Number Placeholder 3"/>
          <p:cNvSpPr>
            <a:spLocks noGrp="1"/>
          </p:cNvSpPr>
          <p:nvPr>
            <p:ph type="sldNum" sz="quarter" idx="5"/>
          </p:nvPr>
        </p:nvSpPr>
        <p:spPr>
          <a:noFill/>
        </p:spPr>
        <p:txBody>
          <a:bodyPr/>
          <a:lstStyle/>
          <a:p>
            <a:fld id="{8A8B4E1E-83E9-4E2A-851D-EB675CD7876F}" type="slidenum">
              <a:rPr lang="en-US" smtClean="0">
                <a:latin typeface="Times New Roman" pitchFamily="18" charset="0"/>
                <a:cs typeface="Arial" pitchFamily="34" charset="0"/>
              </a:rPr>
              <a:pPr/>
              <a:t>34</a:t>
            </a:fld>
            <a:endParaRPr lang="en-US" smtClean="0">
              <a:latin typeface="Times New Roman" pitchFamily="18" charset="0"/>
              <a:cs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BUT THE WORD HAS A BROADER MEANING. (</a:t>
            </a:r>
            <a:r>
              <a:rPr lang="en-US" sz="1800" dirty="0" smtClean="0"/>
              <a:t>READ THE DEFINITION ABOVE)</a:t>
            </a:r>
            <a:endParaRPr lang="en-US" sz="1800" dirty="0" smtClean="0"/>
          </a:p>
          <a:p>
            <a:endParaRPr lang="en-US" sz="1800" dirty="0" smtClean="0"/>
          </a:p>
          <a:p>
            <a:r>
              <a:rPr lang="en-US" sz="1800" dirty="0" smtClean="0"/>
              <a:t>THE MAIN IDEA IS THAT POWER YOU HAVE AS A PUBLIC OFFICIAL </a:t>
            </a:r>
            <a:r>
              <a:rPr lang="en-US" sz="1800" dirty="0" smtClean="0"/>
              <a:t>CAN BE MISUSED </a:t>
            </a:r>
            <a:r>
              <a:rPr lang="en-US" sz="1800" u="sng" dirty="0" smtClean="0"/>
              <a:t>FOR YOUR OWN </a:t>
            </a:r>
            <a:r>
              <a:rPr lang="en-US" sz="1800" u="sng" dirty="0" smtClean="0"/>
              <a:t>BENEFIT</a:t>
            </a:r>
            <a:r>
              <a:rPr lang="en-US" sz="1800" dirty="0" smtClean="0"/>
              <a:t>; </a:t>
            </a:r>
            <a:r>
              <a:rPr lang="en-US" sz="1800" dirty="0" smtClean="0"/>
              <a:t>AND THIS CAN BE LEGAL!  ALL CORRUPT ACTIVITIES ARE NOT ILLEGAL.  SOMETIMES PEOPLE FIGURE OUT LOOPHOLES IN THE LAW. IT DOESN’T MAKE THE ACTIVITY OK; YOU JUST DON’T GO TO JAIL FOR IT.  INSTEAD,  IT CAN HIT THE FRONT PAGE OF THE NEWSPAPER.</a:t>
            </a:r>
            <a:endParaRPr lang="en-US" sz="1800" dirty="0"/>
          </a:p>
        </p:txBody>
      </p:sp>
      <p:sp>
        <p:nvSpPr>
          <p:cNvPr id="4" name="Slide Number Placeholder 3"/>
          <p:cNvSpPr>
            <a:spLocks noGrp="1"/>
          </p:cNvSpPr>
          <p:nvPr>
            <p:ph type="sldNum" sz="quarter" idx="10"/>
          </p:nvPr>
        </p:nvSpPr>
        <p:spPr/>
        <p:txBody>
          <a:bodyPr/>
          <a:lstStyle/>
          <a:p>
            <a:fld id="{9B5C09E1-D192-4F37-B68B-E2B94D9117A8}"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AN INTERESTING DEFINTION OF CORRUPTION COMES FROM THE HARVARD ETHICS CENTER. (READ)  </a:t>
            </a:r>
          </a:p>
          <a:p>
            <a:r>
              <a:rPr lang="en-US" sz="1800" dirty="0" smtClean="0"/>
              <a:t>LET’S SEE WHAT THAT LOOKS LIKE:</a:t>
            </a:r>
            <a:endParaRPr lang="en-US" sz="1800" dirty="0"/>
          </a:p>
        </p:txBody>
      </p:sp>
      <p:sp>
        <p:nvSpPr>
          <p:cNvPr id="4" name="Slide Number Placeholder 3"/>
          <p:cNvSpPr>
            <a:spLocks noGrp="1"/>
          </p:cNvSpPr>
          <p:nvPr>
            <p:ph type="sldNum" sz="quarter" idx="10"/>
          </p:nvPr>
        </p:nvSpPr>
        <p:spPr/>
        <p:txBody>
          <a:bodyPr/>
          <a:lstStyle/>
          <a:p>
            <a:fld id="{9B5C09E1-D192-4F37-B68B-E2B94D9117A8}"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THIS IS A DIAGRAM USED AT THE HARVARD ETHICS LAB TO DESCRIBE INSTITUTIONAL CORRUPTION.</a:t>
            </a:r>
          </a:p>
          <a:p>
            <a:r>
              <a:rPr lang="en-US" sz="1600" dirty="0" smtClean="0"/>
              <a:t>IMAGINE A PUBLIC SERVANT AND A COMPASS.  AS A GOVERNMENT WORKER, YOUR LOYALTY SHOULD BE 100% FOR THE CITIZENS, OR TRUE NORTH.</a:t>
            </a:r>
            <a:endParaRPr lang="en-US" sz="1600" dirty="0"/>
          </a:p>
        </p:txBody>
      </p:sp>
      <p:sp>
        <p:nvSpPr>
          <p:cNvPr id="4" name="Slide Number Placeholder 3"/>
          <p:cNvSpPr>
            <a:spLocks noGrp="1"/>
          </p:cNvSpPr>
          <p:nvPr>
            <p:ph type="sldNum" sz="quarter" idx="10"/>
          </p:nvPr>
        </p:nvSpPr>
        <p:spPr/>
        <p:txBody>
          <a:bodyPr/>
          <a:lstStyle/>
          <a:p>
            <a:fld id="{9B5C09E1-D192-4F37-B68B-E2B94D9117A8}"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800" dirty="0" smtClean="0"/>
              <a:t>BUT WHAT HAPPENS IS THAT POWERFUL INFLUENCES, LIKE A MAGNET, PULL YOU OFF OF TRUE NORTH; THERE IS A DEVIATION OFF OF THINKING ABOUT THE CITIZENS. INSTEAD, THINGS LEAN MORE TOWARDS </a:t>
            </a:r>
            <a:r>
              <a:rPr lang="en-US" sz="1800" dirty="0" smtClean="0"/>
              <a:t>POWERFUL </a:t>
            </a:r>
            <a:r>
              <a:rPr lang="en-US" sz="1800" dirty="0" smtClean="0"/>
              <a:t>INFLUENCES. YOU PROBABLY HAVE ALL SEEN A POLICY SHIFTED IN THIS WAY AND IT </a:t>
            </a:r>
            <a:r>
              <a:rPr lang="en-US" sz="1800" b="1" u="sng" dirty="0" smtClean="0"/>
              <a:t>WASN’T </a:t>
            </a:r>
            <a:r>
              <a:rPr lang="en-US" sz="1800" dirty="0" smtClean="0"/>
              <a:t>TO THE BENEFIT OF THE CITIZENS.</a:t>
            </a:r>
          </a:p>
          <a:p>
            <a:r>
              <a:rPr lang="en-US" sz="1800" dirty="0" smtClean="0"/>
              <a:t>FOR EXAMPLE, AND THIS IS AN EASY ONE, CONGRESS. LAST YEAR, OVER 3 BILLION WAS SPENT BY LOBBYISTS TO INFLUENCE CONGRESS--  MUCH OF IT FROM THE BANKING AND FINANCE INDUSTRIES.  THAT AMOUNT OF MONEY CAN CERTAINLY INFLUENCE THE BOTTOM LINE ON LEGISLATION AND IT HAS.  FINANCIAL SAFEGUARDS FOR CITIZENS HAVE BEEN WEAKENED BY CONGRESS, NOT STRENGTHENED. SO DO WE TRUST CONGRESS TO ACT IN OUR BEST INTERESTS?</a:t>
            </a:r>
            <a:endParaRPr lang="en-US" sz="1800" dirty="0"/>
          </a:p>
        </p:txBody>
      </p:sp>
      <p:sp>
        <p:nvSpPr>
          <p:cNvPr id="4" name="Slide Number Placeholder 3"/>
          <p:cNvSpPr>
            <a:spLocks noGrp="1"/>
          </p:cNvSpPr>
          <p:nvPr>
            <p:ph type="sldNum" sz="quarter" idx="10"/>
          </p:nvPr>
        </p:nvSpPr>
        <p:spPr/>
        <p:txBody>
          <a:bodyPr/>
          <a:lstStyle/>
          <a:p>
            <a:fld id="{9B5C09E1-D192-4F37-B68B-E2B94D9117A8}"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WE HAVE REVIEWED THE FOUNDATIONS OF WHY WE HAVE GOVERNMENT ETHICS RULES. HOPEFULLY, THE RULES WILL MAKE MORE SENSE TO YOU WITH THAT INFORMATION.</a:t>
            </a:r>
            <a:endParaRPr lang="en-US" sz="1800" dirty="0"/>
          </a:p>
        </p:txBody>
      </p:sp>
      <p:sp>
        <p:nvSpPr>
          <p:cNvPr id="4" name="Slide Number Placeholder 3"/>
          <p:cNvSpPr>
            <a:spLocks noGrp="1"/>
          </p:cNvSpPr>
          <p:nvPr>
            <p:ph type="sldNum" sz="quarter" idx="10"/>
          </p:nvPr>
        </p:nvSpPr>
        <p:spPr/>
        <p:txBody>
          <a:bodyPr/>
          <a:lstStyle/>
          <a:p>
            <a:fld id="{9B5C09E1-D192-4F37-B68B-E2B94D9117A8}"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THIS IS A STUDY OF WHAT PEOPLE LIKE AND DISLIKE.</a:t>
            </a:r>
          </a:p>
          <a:p>
            <a:r>
              <a:rPr lang="en-US" sz="1600" dirty="0" smtClean="0"/>
              <a:t>AND YOU CAN SEE HOW CONGRESS RATED; COCKROACHES ARE MORE POPULAR!</a:t>
            </a:r>
            <a:endParaRPr lang="en-US" sz="1600" dirty="0"/>
          </a:p>
        </p:txBody>
      </p:sp>
      <p:sp>
        <p:nvSpPr>
          <p:cNvPr id="4" name="Slide Number Placeholder 3"/>
          <p:cNvSpPr>
            <a:spLocks noGrp="1"/>
          </p:cNvSpPr>
          <p:nvPr>
            <p:ph type="sldNum" sz="quarter" idx="10"/>
          </p:nvPr>
        </p:nvSpPr>
        <p:spPr/>
        <p:txBody>
          <a:bodyPr/>
          <a:lstStyle/>
          <a:p>
            <a:fld id="{9B5C09E1-D192-4F37-B68B-E2B94D9117A8}"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JUST REMEMBER THAT GOVERNMENT ETHICS DO NOT COVER  </a:t>
            </a:r>
            <a:r>
              <a:rPr lang="en-US" sz="1800" u="sng" dirty="0" smtClean="0"/>
              <a:t>HOW TO BE A GOOD PERSON</a:t>
            </a:r>
            <a:r>
              <a:rPr lang="en-US" sz="1800" dirty="0" smtClean="0"/>
              <a:t>; INSTEAD THEY ARE ABOUT </a:t>
            </a:r>
            <a:r>
              <a:rPr lang="en-US" sz="1800" dirty="0" smtClean="0">
                <a:solidFill>
                  <a:srgbClr val="C00000"/>
                </a:solidFill>
              </a:rPr>
              <a:t>CONFLICTS</a:t>
            </a:r>
            <a:r>
              <a:rPr lang="en-US" sz="1800" dirty="0" smtClean="0"/>
              <a:t> YOU WILL HAVE BETWEEN YOUR PUBLIC LIFE AND YOUR PRIVATE LIFE.</a:t>
            </a:r>
            <a:endParaRPr lang="en-US" sz="1800" dirty="0"/>
          </a:p>
        </p:txBody>
      </p:sp>
      <p:sp>
        <p:nvSpPr>
          <p:cNvPr id="4" name="Slide Number Placeholder 3"/>
          <p:cNvSpPr>
            <a:spLocks noGrp="1"/>
          </p:cNvSpPr>
          <p:nvPr>
            <p:ph type="sldNum" sz="quarter" idx="10"/>
          </p:nvPr>
        </p:nvSpPr>
        <p:spPr/>
        <p:txBody>
          <a:bodyPr/>
          <a:lstStyle/>
          <a:p>
            <a:fld id="{9B5C09E1-D192-4F37-B68B-E2B94D9117A8}"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REMEMBER, IT IS NOT WHETHER CONFLICTS WILL COME UP—THEY WILL.  DON’T FREEZE AND PANIC!</a:t>
            </a:r>
          </a:p>
          <a:p>
            <a:r>
              <a:rPr lang="en-US" sz="1800" dirty="0" smtClean="0"/>
              <a:t>IT IS HOW YOU DEAL WITH THEM THAT IS IMPORTANT.</a:t>
            </a:r>
          </a:p>
          <a:p>
            <a:r>
              <a:rPr lang="en-US" sz="1800" dirty="0" smtClean="0"/>
              <a:t>CALL </a:t>
            </a:r>
            <a:r>
              <a:rPr lang="en-US" sz="1800" dirty="0" smtClean="0"/>
              <a:t>YOUR ETHICS COMMISSION OR CITY ATTORNEY TO  </a:t>
            </a:r>
            <a:r>
              <a:rPr lang="en-US" sz="1800" dirty="0" smtClean="0"/>
              <a:t>DISCUSS</a:t>
            </a:r>
            <a:endParaRPr lang="en-US" sz="1800" dirty="0"/>
          </a:p>
        </p:txBody>
      </p:sp>
      <p:sp>
        <p:nvSpPr>
          <p:cNvPr id="4" name="Slide Number Placeholder 3"/>
          <p:cNvSpPr>
            <a:spLocks noGrp="1"/>
          </p:cNvSpPr>
          <p:nvPr>
            <p:ph type="sldNum" sz="quarter" idx="10"/>
          </p:nvPr>
        </p:nvSpPr>
        <p:spPr/>
        <p:txBody>
          <a:bodyPr/>
          <a:lstStyle/>
          <a:p>
            <a:fld id="{9B5C09E1-D192-4F37-B68B-E2B94D9117A8}"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w="38100">
            <a:miter lim="800000"/>
            <a:headEnd/>
            <a:tailEnd/>
          </a:ln>
        </p:spPr>
        <p:txBody>
          <a:bodyPr/>
          <a:lstStyle/>
          <a:p>
            <a:fld id="{529778B4-1FAA-4BA2-B941-6EEA7C4E4CCF}" type="slidenum">
              <a:rPr lang="en-US" smtClean="0"/>
              <a:pPr/>
              <a:t>42</a:t>
            </a:fld>
            <a:endParaRPr lang="en-US" smtClean="0"/>
          </a:p>
        </p:txBody>
      </p:sp>
      <p:sp>
        <p:nvSpPr>
          <p:cNvPr id="56323" name="Rectangle 1026"/>
          <p:cNvSpPr>
            <a:spLocks noGrp="1" noRot="1" noChangeAspect="1" noChangeArrowheads="1" noTextEdit="1"/>
          </p:cNvSpPr>
          <p:nvPr>
            <p:ph type="sldImg"/>
          </p:nvPr>
        </p:nvSpPr>
        <p:spPr>
          <a:ln/>
        </p:spPr>
      </p:sp>
      <p:sp>
        <p:nvSpPr>
          <p:cNvPr id="56324" name="Rectangle 1027"/>
          <p:cNvSpPr>
            <a:spLocks noGrp="1" noChangeArrowheads="1"/>
          </p:cNvSpPr>
          <p:nvPr>
            <p:ph type="body" idx="1"/>
          </p:nvPr>
        </p:nvSpPr>
        <p:spPr>
          <a:noFill/>
        </p:spPr>
        <p:txBody>
          <a:bodyPr>
            <a:normAutofit/>
          </a:bodyPr>
          <a:lstStyle/>
          <a:p>
            <a:r>
              <a:rPr lang="en-US" sz="1800" dirty="0" smtClean="0"/>
              <a:t>NOW, </a:t>
            </a:r>
            <a:r>
              <a:rPr lang="en-US" sz="1800" dirty="0" smtClean="0"/>
              <a:t>YOUR CITY ATTORNEY WILL </a:t>
            </a:r>
            <a:r>
              <a:rPr lang="en-US" sz="1800" dirty="0" smtClean="0"/>
              <a:t>COVER THE RULES AND THE MAIN DANGER AREAS.  </a:t>
            </a:r>
          </a:p>
          <a:p>
            <a:r>
              <a:rPr lang="en-US" sz="1800" dirty="0" smtClean="0"/>
              <a:t>THANK YOU FOR YOUR ATTENTION TODAY, I HOPE YOU FOUND THIS INFORMATION USEFUL. </a:t>
            </a:r>
            <a:endParaRPr lang="en-US" sz="1800" dirty="0" smtClean="0"/>
          </a:p>
          <a:p>
            <a:endParaRPr lang="en-US" sz="1800" dirty="0" smtClean="0"/>
          </a:p>
          <a:p>
            <a:endParaRPr lang="en-US" sz="1800" dirty="0" smtClean="0"/>
          </a:p>
          <a:p>
            <a:endParaRPr lang="en-US" sz="1800" dirty="0" smtClean="0"/>
          </a:p>
          <a:p>
            <a:endParaRPr lang="en-US" sz="1800" dirty="0" smtClean="0"/>
          </a:p>
          <a:p>
            <a:r>
              <a:rPr lang="en-US" sz="1800" i="1" dirty="0" smtClean="0"/>
              <a:t>(THIS CONCLUDES THE INTRODUCTION TO GOVERNMENT ETHICS; A MORE SPECIFIC TRAINING ON THE ACTUAL RULES CAN NOW BE ADDED TO THIS INFORMATION.)</a:t>
            </a:r>
            <a:endParaRPr lang="en-US" sz="1800" i="1"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IN A STUDY IN MASSACHUSETTS, PUBLIC EMPLOYEES </a:t>
            </a:r>
            <a:r>
              <a:rPr lang="en-US" sz="1600" dirty="0" smtClean="0"/>
              <a:t>WERE </a:t>
            </a:r>
            <a:r>
              <a:rPr lang="en-US" sz="1600" dirty="0" smtClean="0"/>
              <a:t>ASKED  </a:t>
            </a:r>
            <a:r>
              <a:rPr lang="en-US" sz="1600" dirty="0" smtClean="0"/>
              <a:t>IN A PRE-TRAINING </a:t>
            </a:r>
            <a:r>
              <a:rPr lang="en-US" sz="1600" dirty="0" smtClean="0"/>
              <a:t>SURVEY </a:t>
            </a:r>
            <a:r>
              <a:rPr lang="en-US" sz="1600" dirty="0" smtClean="0"/>
              <a:t>ABOUT THEIR HOPE </a:t>
            </a:r>
            <a:r>
              <a:rPr lang="en-US" sz="1600" dirty="0" smtClean="0"/>
              <a:t>FOR IMPROVEMENT IN THIS SITUATION AND WHETHER </a:t>
            </a:r>
            <a:r>
              <a:rPr lang="en-US" sz="1600" dirty="0" smtClean="0"/>
              <a:t>THEY THOUGHT THEY COULD PERSONALLY DO </a:t>
            </a:r>
            <a:r>
              <a:rPr lang="en-US" sz="1600" dirty="0" smtClean="0"/>
              <a:t>SOMETHING ABOUT THIS SITUATION</a:t>
            </a:r>
            <a:r>
              <a:rPr lang="en-US" sz="1600" dirty="0" smtClean="0"/>
              <a:t>.  THERE WAS MILD HOPE…. AND AS </a:t>
            </a:r>
            <a:r>
              <a:rPr lang="en-US" sz="1600" dirty="0" smtClean="0"/>
              <a:t>A GROUP, </a:t>
            </a:r>
            <a:r>
              <a:rPr lang="en-US" sz="1600" dirty="0" smtClean="0"/>
              <a:t>THEY STILL CARED AND WANTED TO MAKE THINGS BETTER.  </a:t>
            </a:r>
          </a:p>
          <a:p>
            <a:endParaRPr lang="en-US" sz="1600" dirty="0" smtClean="0"/>
          </a:p>
          <a:p>
            <a:r>
              <a:rPr lang="en-US" sz="1600" dirty="0" smtClean="0"/>
              <a:t>HOW DO YOU FEEL ABOUT THESE QUESTIONS?  (CAN BE SURVEYED IN THE GROUP BY RAISE OF HANDS OR IN A PAPER SURVEY.)</a:t>
            </a:r>
          </a:p>
          <a:p>
            <a:endParaRPr lang="en-US" sz="1600" dirty="0" smtClean="0"/>
          </a:p>
          <a:p>
            <a:r>
              <a:rPr lang="en-US" sz="1600" dirty="0" smtClean="0"/>
              <a:t>HOPEFULLY</a:t>
            </a:r>
            <a:r>
              <a:rPr lang="en-US" sz="1600" dirty="0" smtClean="0"/>
              <a:t>, THIS COURSE WILL GIVE YOU SOME TOOLS TO </a:t>
            </a:r>
            <a:r>
              <a:rPr lang="en-US" sz="1600" dirty="0" smtClean="0"/>
              <a:t>HELP YOU INCREASE PUBLIC TRUST IN GOVERNMENT. </a:t>
            </a:r>
            <a:endParaRPr lang="en-US" sz="1600" dirty="0"/>
          </a:p>
        </p:txBody>
      </p:sp>
      <p:sp>
        <p:nvSpPr>
          <p:cNvPr id="4" name="Slide Number Placeholder 3"/>
          <p:cNvSpPr>
            <a:spLocks noGrp="1"/>
          </p:cNvSpPr>
          <p:nvPr>
            <p:ph type="sldNum" sz="quarter" idx="10"/>
          </p:nvPr>
        </p:nvSpPr>
        <p:spPr/>
        <p:txBody>
          <a:bodyPr/>
          <a:lstStyle/>
          <a:p>
            <a:fld id="{9B5C09E1-D192-4F37-B68B-E2B94D9117A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SO, IS THERE HOPE? YES.</a:t>
            </a:r>
          </a:p>
          <a:p>
            <a:endParaRPr lang="en-US" sz="1600" dirty="0" smtClean="0"/>
          </a:p>
          <a:p>
            <a:endParaRPr lang="en-US" sz="1600" dirty="0"/>
          </a:p>
        </p:txBody>
      </p:sp>
      <p:sp>
        <p:nvSpPr>
          <p:cNvPr id="4" name="Slide Number Placeholder 3"/>
          <p:cNvSpPr>
            <a:spLocks noGrp="1"/>
          </p:cNvSpPr>
          <p:nvPr>
            <p:ph type="sldNum" sz="quarter" idx="10"/>
          </p:nvPr>
        </p:nvSpPr>
        <p:spPr/>
        <p:txBody>
          <a:bodyPr/>
          <a:lstStyle/>
          <a:p>
            <a:fld id="{9B5C09E1-D192-4F37-B68B-E2B94D9117A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THERE ARE A FEW CHALLENGES THOUGH IN LEARNING ABOUT GOVERNMENT ETHICS  THAT  WE SHOULD TAKE A LOOK AT.</a:t>
            </a:r>
            <a:endParaRPr lang="en-US" sz="1600" dirty="0"/>
          </a:p>
        </p:txBody>
      </p:sp>
      <p:sp>
        <p:nvSpPr>
          <p:cNvPr id="4" name="Slide Number Placeholder 3"/>
          <p:cNvSpPr>
            <a:spLocks noGrp="1"/>
          </p:cNvSpPr>
          <p:nvPr>
            <p:ph type="sldNum" sz="quarter" idx="10"/>
          </p:nvPr>
        </p:nvSpPr>
        <p:spPr/>
        <p:txBody>
          <a:bodyPr/>
          <a:lstStyle/>
          <a:p>
            <a:fld id="{9B5C09E1-D192-4F37-B68B-E2B94D9117A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I HEAR THIS A LOT.  AND IT STEMS FROM A MISUNDERSTANDING THAT MOST PEOPLE HAVE.</a:t>
            </a:r>
            <a:endParaRPr lang="en-US" sz="1600" dirty="0"/>
          </a:p>
        </p:txBody>
      </p:sp>
      <p:sp>
        <p:nvSpPr>
          <p:cNvPr id="4" name="Slide Number Placeholder 3"/>
          <p:cNvSpPr>
            <a:spLocks noGrp="1"/>
          </p:cNvSpPr>
          <p:nvPr>
            <p:ph type="sldNum" sz="quarter" idx="10"/>
          </p:nvPr>
        </p:nvSpPr>
        <p:spPr/>
        <p:txBody>
          <a:bodyPr/>
          <a:lstStyle/>
          <a:p>
            <a:fld id="{9B5C09E1-D192-4F37-B68B-E2B94D9117A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THERE ARE 2 KINDS OF ETHICS WE ARE DISCUSSING; ONE IS PERSONAL ETHICS AND THE OTHER IS THE ETHICS OF THE ORGANIZATION ITSELF.</a:t>
            </a:r>
          </a:p>
          <a:p>
            <a:endParaRPr lang="en-US" sz="1600" dirty="0"/>
          </a:p>
        </p:txBody>
      </p:sp>
      <p:sp>
        <p:nvSpPr>
          <p:cNvPr id="4" name="Slide Number Placeholder 3"/>
          <p:cNvSpPr>
            <a:spLocks noGrp="1"/>
          </p:cNvSpPr>
          <p:nvPr>
            <p:ph type="sldNum" sz="quarter" idx="10"/>
          </p:nvPr>
        </p:nvSpPr>
        <p:spPr/>
        <p:txBody>
          <a:bodyPr/>
          <a:lstStyle/>
          <a:p>
            <a:fld id="{9B5C09E1-D192-4F37-B68B-E2B94D9117A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94E2DD-FC18-4687-915C-1F102D55D334}" type="datetimeFigureOut">
              <a:rPr lang="en-US" smtClean="0"/>
              <a:pPr/>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1AA24C-B119-427D-96CA-D10E96278FB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94E2DD-FC18-4687-915C-1F102D55D334}" type="datetimeFigureOut">
              <a:rPr lang="en-US" smtClean="0"/>
              <a:pPr/>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1AA24C-B119-427D-96CA-D10E96278FB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94E2DD-FC18-4687-915C-1F102D55D334}" type="datetimeFigureOut">
              <a:rPr lang="en-US" smtClean="0"/>
              <a:pPr/>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1AA24C-B119-427D-96CA-D10E96278FB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94E2DD-FC18-4687-915C-1F102D55D334}" type="datetimeFigureOut">
              <a:rPr lang="en-US" smtClean="0"/>
              <a:pPr/>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1AA24C-B119-427D-96CA-D10E96278FB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94E2DD-FC18-4687-915C-1F102D55D334}" type="datetimeFigureOut">
              <a:rPr lang="en-US" smtClean="0"/>
              <a:pPr/>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1AA24C-B119-427D-96CA-D10E96278FB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94E2DD-FC18-4687-915C-1F102D55D334}" type="datetimeFigureOut">
              <a:rPr lang="en-US" smtClean="0"/>
              <a:pPr/>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1AA24C-B119-427D-96CA-D10E96278FB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94E2DD-FC18-4687-915C-1F102D55D334}" type="datetimeFigureOut">
              <a:rPr lang="en-US" smtClean="0"/>
              <a:pPr/>
              <a:t>4/29/2015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1AA24C-B119-427D-96CA-D10E96278FB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94E2DD-FC18-4687-915C-1F102D55D334}" type="datetimeFigureOut">
              <a:rPr lang="en-US" smtClean="0"/>
              <a:pPr/>
              <a:t>4/29/2015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1AA24C-B119-427D-96CA-D10E96278FB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94E2DD-FC18-4687-915C-1F102D55D334}" type="datetimeFigureOut">
              <a:rPr lang="en-US" smtClean="0"/>
              <a:pPr/>
              <a:t>4/29/2015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1AA24C-B119-427D-96CA-D10E96278FB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94E2DD-FC18-4687-915C-1F102D55D334}" type="datetimeFigureOut">
              <a:rPr lang="en-US" smtClean="0"/>
              <a:pPr/>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1AA24C-B119-427D-96CA-D10E96278FB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94E2DD-FC18-4687-915C-1F102D55D334}" type="datetimeFigureOut">
              <a:rPr lang="en-US" smtClean="0"/>
              <a:pPr/>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1AA24C-B119-427D-96CA-D10E96278FB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94E2DD-FC18-4687-915C-1F102D55D334}" type="datetimeFigureOut">
              <a:rPr lang="en-US" smtClean="0"/>
              <a:pPr/>
              <a:t>4/29/2015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1AA24C-B119-427D-96CA-D10E96278F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www.cityethics.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www.google.com/url?sa=i&amp;rct=j&amp;q=&amp;esrc=s&amp;source=images&amp;cd=&amp;cad=rja&amp;uact=8&amp;ved=0CAcQjRw&amp;url=http://www.esmokerslounge.co.uk/product/elax-grape-shisha-pen/&amp;ei=maFbVJfpK9jX8gWWt4DwAQ&amp;bvm=bv.78677474,d.cWc&amp;psig=AFQjCNEybBQ1aXgh0rMBeYWaiFSW45mPCA&amp;ust=1415377644769463" TargetMode="External"/><Relationship Id="rId5" Type="http://schemas.openxmlformats.org/officeDocument/2006/relationships/hyperlink" Target="http://www.google.com/url?sa=i&amp;rct=j&amp;q=&amp;esrc=s&amp;source=images&amp;cd=&amp;cad=rja&amp;uact=8&amp;ved=0CAcQjRw&amp;url=http://pngimg.com/img/fruits/grape&amp;ei=cqFbVImACsqE8gXSmILQDQ&amp;bvm=bv.78677474,d.cWc&amp;psig=AFQjCNEybBQ1aXgh0rMBeYWaiFSW45mPCA&amp;ust=1415377644769463" TargetMode="Externa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KSryJXDpZo"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4oqar2iXno6PPM&amp;tbnid=DYmtqTjJwjBb2M:&amp;ved=0CAUQjRw&amp;url=http://www.harvard.edu/harvard-glance&amp;ei=FQRfUoywLIaa9QTt74H4CQ&amp;bvm=bv.54176721,d.eWU&amp;psig=AFQjCNHvp7JsQs8ASE0xTOFrh1mnwKrKMg&amp;ust=1382045049463455"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publicpolicypolling.com/main/2013/01/congress-somewhere-below-cockroaches-traffic-jams-and-nickleback-in-americans-esteem.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609600" y="152400"/>
            <a:ext cx="8076831" cy="1447800"/>
          </a:xfrm>
          <a:prstGeom prst="rect">
            <a:avLst/>
          </a:prstGeom>
          <a:noFill/>
          <a:ln w="9525">
            <a:noFill/>
            <a:miter lim="800000"/>
            <a:headEnd/>
            <a:tailEnd/>
          </a:ln>
        </p:spPr>
      </p:pic>
      <p:sp>
        <p:nvSpPr>
          <p:cNvPr id="5" name="Title 4"/>
          <p:cNvSpPr>
            <a:spLocks noGrp="1"/>
          </p:cNvSpPr>
          <p:nvPr>
            <p:ph type="ctrTitle"/>
          </p:nvPr>
        </p:nvSpPr>
        <p:spPr/>
        <p:txBody>
          <a:bodyPr/>
          <a:lstStyle/>
          <a:p>
            <a:r>
              <a:rPr lang="en-US" dirty="0" smtClean="0"/>
              <a:t>Basic Concepts in Government Ethics</a:t>
            </a:r>
            <a:endParaRPr lang="en-US" dirty="0"/>
          </a:p>
        </p:txBody>
      </p:sp>
      <p:sp>
        <p:nvSpPr>
          <p:cNvPr id="6" name="Subtitle 5"/>
          <p:cNvSpPr>
            <a:spLocks noGrp="1"/>
          </p:cNvSpPr>
          <p:nvPr>
            <p:ph type="subTitle" idx="1"/>
          </p:nvPr>
        </p:nvSpPr>
        <p:spPr>
          <a:xfrm>
            <a:off x="1371600" y="3886200"/>
            <a:ext cx="6400800" cy="2286000"/>
          </a:xfrm>
        </p:spPr>
        <p:txBody>
          <a:bodyPr/>
          <a:lstStyle/>
          <a:p>
            <a:endParaRPr lang="en-US" dirty="0" smtClean="0"/>
          </a:p>
          <a:p>
            <a:r>
              <a:rPr lang="en-US" sz="2400" dirty="0" smtClean="0">
                <a:solidFill>
                  <a:schemeClr val="tx1"/>
                </a:solidFill>
              </a:rPr>
              <a:t>Carla Miller, Network Fellow </a:t>
            </a:r>
            <a:r>
              <a:rPr lang="en-US" sz="1600" dirty="0" smtClean="0">
                <a:solidFill>
                  <a:schemeClr val="tx1"/>
                </a:solidFill>
              </a:rPr>
              <a:t>(2013-15)</a:t>
            </a:r>
          </a:p>
          <a:p>
            <a:r>
              <a:rPr lang="en-US" sz="1800" dirty="0" smtClean="0">
                <a:solidFill>
                  <a:schemeClr val="tx1"/>
                </a:solidFill>
              </a:rPr>
              <a:t>Founder, City Ethics  </a:t>
            </a:r>
            <a:r>
              <a:rPr lang="en-US" sz="1800" dirty="0" smtClean="0">
                <a:solidFill>
                  <a:schemeClr val="tx1"/>
                </a:solidFill>
                <a:hlinkClick r:id="rId4"/>
              </a:rPr>
              <a:t>www.cityethics.org</a:t>
            </a:r>
            <a:endParaRPr lang="en-US" sz="1800" dirty="0" smtClean="0">
              <a:solidFill>
                <a:schemeClr val="tx1"/>
              </a:solidFill>
            </a:endParaRPr>
          </a:p>
          <a:p>
            <a:r>
              <a:rPr lang="en-US" sz="1800" dirty="0" smtClean="0">
                <a:solidFill>
                  <a:schemeClr val="tx1"/>
                </a:solidFill>
              </a:rPr>
              <a:t>Creative Commons </a:t>
            </a:r>
          </a:p>
          <a:p>
            <a:endParaRPr lang="en-US" dirty="0"/>
          </a:p>
        </p:txBody>
      </p:sp>
      <p:pic>
        <p:nvPicPr>
          <p:cNvPr id="7" name="Picture 3"/>
          <p:cNvPicPr>
            <a:picLocks noChangeAspect="1" noChangeArrowheads="1"/>
          </p:cNvPicPr>
          <p:nvPr/>
        </p:nvPicPr>
        <p:blipFill>
          <a:blip r:embed="rId5" cstate="print"/>
          <a:srcRect/>
          <a:stretch>
            <a:fillRect/>
          </a:stretch>
        </p:blipFill>
        <p:spPr bwMode="auto">
          <a:xfrm>
            <a:off x="4114800" y="5486400"/>
            <a:ext cx="838200" cy="295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0000"/>
                </a:solidFill>
              </a:rPr>
              <a:t>Personal  </a:t>
            </a:r>
            <a:r>
              <a:rPr lang="en-US" dirty="0" smtClean="0"/>
              <a:t>Ethics/Values</a:t>
            </a:r>
            <a:endParaRPr lang="en-US" dirty="0"/>
          </a:p>
        </p:txBody>
      </p:sp>
      <p:sp>
        <p:nvSpPr>
          <p:cNvPr id="5" name="Content Placeholder 4"/>
          <p:cNvSpPr>
            <a:spLocks noGrp="1"/>
          </p:cNvSpPr>
          <p:nvPr>
            <p:ph idx="1"/>
          </p:nvPr>
        </p:nvSpPr>
        <p:spPr/>
        <p:txBody>
          <a:bodyPr/>
          <a:lstStyle/>
          <a:p>
            <a:r>
              <a:rPr lang="en-US" dirty="0" smtClean="0"/>
              <a:t>Honesty</a:t>
            </a:r>
          </a:p>
          <a:p>
            <a:r>
              <a:rPr lang="en-US" dirty="0" smtClean="0"/>
              <a:t>Respect</a:t>
            </a:r>
          </a:p>
          <a:p>
            <a:r>
              <a:rPr lang="en-US" dirty="0" smtClean="0"/>
              <a:t>Fairness</a:t>
            </a:r>
          </a:p>
          <a:p>
            <a:r>
              <a:rPr lang="en-US" dirty="0" smtClean="0"/>
              <a:t>Integrity</a:t>
            </a:r>
          </a:p>
          <a:p>
            <a:r>
              <a:rPr lang="en-US" dirty="0" smtClean="0"/>
              <a:t>Morals</a:t>
            </a:r>
          </a:p>
          <a:p>
            <a:r>
              <a:rPr lang="en-US" dirty="0" smtClean="0"/>
              <a:t>Hardworking</a:t>
            </a:r>
            <a:endParaRPr lang="en-US" dirty="0"/>
          </a:p>
        </p:txBody>
      </p:sp>
      <p:pic>
        <p:nvPicPr>
          <p:cNvPr id="6" name="Picture 1"/>
          <p:cNvPicPr>
            <a:picLocks noChangeAspect="1" noChangeArrowheads="1"/>
          </p:cNvPicPr>
          <p:nvPr/>
        </p:nvPicPr>
        <p:blipFill>
          <a:blip r:embed="rId3" cstate="print"/>
          <a:srcRect/>
          <a:stretch>
            <a:fillRect/>
          </a:stretch>
        </p:blipFill>
        <p:spPr bwMode="auto">
          <a:xfrm>
            <a:off x="5029200" y="2514600"/>
            <a:ext cx="2943225" cy="196215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0000"/>
                </a:solidFill>
              </a:rPr>
              <a:t>Organization  </a:t>
            </a:r>
            <a:r>
              <a:rPr lang="en-US" dirty="0" smtClean="0"/>
              <a:t>Ethics/Values</a:t>
            </a:r>
            <a:endParaRPr lang="en-US" dirty="0"/>
          </a:p>
        </p:txBody>
      </p:sp>
      <p:sp>
        <p:nvSpPr>
          <p:cNvPr id="5" name="Content Placeholder 4"/>
          <p:cNvSpPr>
            <a:spLocks noGrp="1"/>
          </p:cNvSpPr>
          <p:nvPr>
            <p:ph idx="1"/>
          </p:nvPr>
        </p:nvSpPr>
        <p:spPr/>
        <p:txBody>
          <a:bodyPr/>
          <a:lstStyle/>
          <a:p>
            <a:r>
              <a:rPr lang="en-US" dirty="0" smtClean="0"/>
              <a:t>No conflicts—independent judgment</a:t>
            </a:r>
          </a:p>
          <a:p>
            <a:r>
              <a:rPr lang="en-US" dirty="0" smtClean="0"/>
              <a:t>Transparency</a:t>
            </a:r>
          </a:p>
          <a:p>
            <a:r>
              <a:rPr lang="en-US" dirty="0" smtClean="0"/>
              <a:t>Fairness</a:t>
            </a:r>
          </a:p>
          <a:p>
            <a:r>
              <a:rPr lang="en-US" b="1" dirty="0" smtClean="0"/>
              <a:t>No  Personal Gain</a:t>
            </a:r>
            <a:r>
              <a:rPr lang="en-US" dirty="0" smtClean="0"/>
              <a:t> </a:t>
            </a:r>
          </a:p>
          <a:p>
            <a:endParaRPr lang="en-US" dirty="0" smtClean="0"/>
          </a:p>
          <a:p>
            <a:pPr>
              <a:buNone/>
            </a:pPr>
            <a:endParaRPr lang="en-US" dirty="0" smtClean="0"/>
          </a:p>
          <a:p>
            <a:endParaRPr lang="en-US" dirty="0"/>
          </a:p>
        </p:txBody>
      </p:sp>
      <p:pic>
        <p:nvPicPr>
          <p:cNvPr id="7" name="Picture 2"/>
          <p:cNvPicPr>
            <a:picLocks noChangeAspect="1" noChangeArrowheads="1"/>
          </p:cNvPicPr>
          <p:nvPr/>
        </p:nvPicPr>
        <p:blipFill>
          <a:blip r:embed="rId3" cstate="print"/>
          <a:srcRect/>
          <a:stretch>
            <a:fillRect/>
          </a:stretch>
        </p:blipFill>
        <p:spPr bwMode="auto">
          <a:xfrm>
            <a:off x="5638800" y="2286000"/>
            <a:ext cx="2209800"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ctrTitle"/>
          </p:nvPr>
        </p:nvSpPr>
        <p:spPr>
          <a:xfrm>
            <a:off x="685800" y="838200"/>
            <a:ext cx="7772400" cy="4953000"/>
          </a:xfrm>
        </p:spPr>
        <p:txBody>
          <a:bodyPr/>
          <a:lstStyle/>
          <a:p>
            <a:pPr algn="l"/>
            <a:r>
              <a:rPr lang="en-US" sz="3600" dirty="0" smtClean="0"/>
              <a:t>You can be “ethical” on a </a:t>
            </a:r>
            <a:r>
              <a:rPr lang="en-US" sz="3600" u="sng" dirty="0" smtClean="0"/>
              <a:t>personal</a:t>
            </a:r>
            <a:r>
              <a:rPr lang="en-US" sz="3600" dirty="0" smtClean="0"/>
              <a:t> level by giving gifts or getting a job for a friend, but this could violate </a:t>
            </a:r>
            <a:r>
              <a:rPr lang="en-US" sz="3600" u="sng" dirty="0" smtClean="0"/>
              <a:t>government</a:t>
            </a:r>
            <a:r>
              <a:rPr lang="en-US" sz="3600" dirty="0" smtClean="0"/>
              <a:t> ethics standards. </a:t>
            </a:r>
            <a:br>
              <a:rPr lang="en-US" sz="3600" dirty="0" smtClean="0"/>
            </a:br>
            <a:r>
              <a:rPr lang="en-US" sz="3600" dirty="0" smtClean="0"/>
              <a:t/>
            </a:r>
            <a:br>
              <a:rPr lang="en-US" sz="3600" dirty="0" smtClean="0"/>
            </a:br>
            <a:r>
              <a:rPr lang="en-US" sz="3600" dirty="0" smtClean="0"/>
              <a:t>Personal ethics is different from government ethics!! Your instincts may not be right.</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noAutofit/>
          </a:bodyPr>
          <a:lstStyle/>
          <a:p>
            <a:r>
              <a:rPr lang="en-US" sz="6000" dirty="0" smtClean="0"/>
              <a:t>#1 Value for </a:t>
            </a:r>
            <a:r>
              <a:rPr lang="en-US" sz="6000" i="1" u="sng" dirty="0" smtClean="0">
                <a:solidFill>
                  <a:srgbClr val="C00000"/>
                </a:solidFill>
              </a:rPr>
              <a:t>Government</a:t>
            </a:r>
            <a:r>
              <a:rPr lang="en-US" sz="6000" dirty="0" smtClean="0">
                <a:solidFill>
                  <a:srgbClr val="C00000"/>
                </a:solidFill>
              </a:rPr>
              <a:t> </a:t>
            </a:r>
            <a:r>
              <a:rPr lang="en-US" sz="6000" dirty="0" smtClean="0"/>
              <a:t>Ethics?</a:t>
            </a:r>
            <a:endParaRPr lang="en-US" sz="6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descr="http://www.animalexperimentspictures.com/photo/632/download"/>
          <p:cNvPicPr>
            <a:picLocks noChangeAspect="1" noChangeArrowheads="1"/>
          </p:cNvPicPr>
          <p:nvPr/>
        </p:nvPicPr>
        <p:blipFill>
          <a:blip r:embed="rId3" cstate="print"/>
          <a:srcRect/>
          <a:stretch>
            <a:fillRect/>
          </a:stretch>
        </p:blipFill>
        <p:spPr bwMode="auto">
          <a:xfrm>
            <a:off x="914400" y="609600"/>
            <a:ext cx="7315200" cy="533037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descr="http://cdn.blogs.sheknows.com/gardening.sheknows.com/2011/02/cucumbers.jpg"/>
          <p:cNvPicPr>
            <a:picLocks noChangeAspect="1" noChangeArrowheads="1"/>
          </p:cNvPicPr>
          <p:nvPr/>
        </p:nvPicPr>
        <p:blipFill>
          <a:blip r:embed="rId3" cstate="print"/>
          <a:srcRect/>
          <a:stretch>
            <a:fillRect/>
          </a:stretch>
        </p:blipFill>
        <p:spPr bwMode="auto">
          <a:xfrm>
            <a:off x="2733675" y="1676400"/>
            <a:ext cx="6410325" cy="4352314"/>
          </a:xfrm>
          <a:prstGeom prst="rect">
            <a:avLst/>
          </a:prstGeom>
          <a:ln>
            <a:noFill/>
          </a:ln>
          <a:effectLst>
            <a:softEdge rad="112500"/>
          </a:effectLst>
        </p:spPr>
      </p:pic>
      <p:pic>
        <p:nvPicPr>
          <p:cNvPr id="182276" name="Picture 4" descr="http://www.ultrahdwall.com/wp-content/uploads/2013/09/Stone-Texture.jpg"/>
          <p:cNvPicPr>
            <a:picLocks noChangeAspect="1" noChangeArrowheads="1"/>
          </p:cNvPicPr>
          <p:nvPr/>
        </p:nvPicPr>
        <p:blipFill>
          <a:blip r:embed="rId4" cstate="print"/>
          <a:srcRect/>
          <a:stretch>
            <a:fillRect/>
          </a:stretch>
        </p:blipFill>
        <p:spPr bwMode="auto">
          <a:xfrm>
            <a:off x="380999" y="381000"/>
            <a:ext cx="4114285" cy="2743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descr="http://cdn.blogs.sheknows.com/gardening.sheknows.com/2011/02/cucumbers.jpg"/>
          <p:cNvPicPr>
            <a:picLocks noChangeAspect="1" noChangeArrowheads="1"/>
          </p:cNvPicPr>
          <p:nvPr/>
        </p:nvPicPr>
        <p:blipFill>
          <a:blip r:embed="rId3" cstate="print"/>
          <a:srcRect/>
          <a:stretch>
            <a:fillRect/>
          </a:stretch>
        </p:blipFill>
        <p:spPr bwMode="auto">
          <a:xfrm>
            <a:off x="2667000" y="1600200"/>
            <a:ext cx="4601492" cy="3124200"/>
          </a:xfrm>
          <a:prstGeom prst="rect">
            <a:avLst/>
          </a:prstGeom>
          <a:noFill/>
        </p:spPr>
      </p:pic>
      <p:pic>
        <p:nvPicPr>
          <p:cNvPr id="182276" name="Picture 4" descr="http://www.ultrahdwall.com/wp-content/uploads/2013/09/Stone-Texture.jpg"/>
          <p:cNvPicPr>
            <a:picLocks noChangeAspect="1" noChangeArrowheads="1"/>
          </p:cNvPicPr>
          <p:nvPr/>
        </p:nvPicPr>
        <p:blipFill>
          <a:blip r:embed="rId4" cstate="print"/>
          <a:srcRect/>
          <a:stretch>
            <a:fillRect/>
          </a:stretch>
        </p:blipFill>
        <p:spPr bwMode="auto">
          <a:xfrm>
            <a:off x="381000" y="381000"/>
            <a:ext cx="2971428" cy="1981200"/>
          </a:xfrm>
          <a:prstGeom prst="rect">
            <a:avLst/>
          </a:prstGeom>
          <a:noFill/>
        </p:spPr>
      </p:pic>
      <p:sp>
        <p:nvSpPr>
          <p:cNvPr id="202754" name="AutoShape 2" descr="data:image/jpeg;base64,/9j/4AAQSkZJRgABAQAAAQABAAD/2wCEAAkGBxQSEhUUExQUFBUXGBgbGBgYGBgcHBsaGBwXGh0eGxkaHSggGhwnHhwYITEhJSkrLi4uHB8zODMsNygtLisBCgoKDg0OGxAQGywkICYwLCw0LCwsLCwsLCwsLCwsLCwsLCwsLCwsNCwsLCwsLCwsLCwsLCwsLCwsLCwsLCwsLP/AABEIAQAAxQMBIgACEQEDEQH/xAAcAAACAwEBAQEAAAAAAAAAAAAABQQGBwMCAQj/xAA/EAABAwIDBAgFAwMDBAIDAAABAAIRAyEEBTESQVFhBhMicYGRobEHMsHR8EJS4RQj8WJykoKissKT4hUzQ//EABoBAAIDAQEAAAAAAAAAAAAAAAADAQIEBQb/xAAoEQACAgEEAgIBBAMAAAAAAAAAAQIRAwQSITFBURMioTNhkbEUJDL/2gAMAwEAAhEDEQA/ANxQhCABCEIAEIQgAQhcMbi2UmOqVHBrWiST+aoBKzukGb9McJhpD6oLh+lnaPmLDzWXdN/iNUruNOiSylpA1d/uI9tO9VzC5Y+rDnEyd2p8kp5PR0sWg43ZHRrjPihgidKwHEtZHo9Ost6X4OuYZWaDwdLfU2PgVi46NvI+Rx8CkmJy2pRfcPbHGRI8VX5GNehwy/5Z+oF5q1A0FziABqToFkfw66ebLhQrEmmbAnVnD/p5bte+Z8QulJLjTYYptMf7nDUnkNyY5qrMf+HP5Nn5HXSb4iUsOD1YDjxP0bqfRUHEfEmpXkHrDya5zPPZMHyVdw9Hr6kuMjUp7g8tpsvsjklb2zoR0uKCqrZwb0xxejJpNHDaPmdT3p5lPxIxFKBVPWDfIn11UStSACU4yiI71G5jPixy4cTbejvSSji29gw4atOvhxTpfnLJM0fhqrHNdF7X0I3dy33Is0biaLajd9nDg4a/fxTYTvs5mr0vxO10MEIQmGMEIQgAQhCABCEIAEIQgAQhCABY18ZOkLy/qGGGs15nefotlWN57lDKuKrVq4mlTeez+98mG928peTqjZotqnul4KZ0d6PbTRXrbTacywD5qnO+jee/cn2IzXZBFNpHIfdRsxzJ9d+yDAECBaBuAUnA4Noi1954paXB05Scncv4FNTMHkbYc5s8dykYLpdVYIqQ9mhDhIPgU/dhmGxA8VX8+wNIMJkDgFVl04S4aGNDDYN5biqP9p7DtOpg9lxA4br3tw0VeznEOqvE3m5/PNK8sxJZUmbEGRrNr+k3U7NSW1LCRa+5VsZGG2R3yOpG1KsVLENjcqVQqkTp4c5UihiL3JJA0EyiyXC2W6riQAN8pJmWLaQRJnuPly71IrsPZ1Gzv5dyRZi+5iyGRjirPhcXG3v+cFrHwnzI7RpOPztkf7mR7tPoslwtO5EyPeVpHw1dOKZzLz4bLv4Uwf2QrWpPE0a+hCFrPPAhCEACEIQAIQhAAhCEACEIQALK/iRiBSeaY0Li897lqiyD4vUCK21yBH55qmTo1aT9QoDMdeRGqsGHxkide5UQ1SCd10wwWJdsnXh5pO47UoKi118zb+4Ks59jHOdEy2FBcxzjZriTxB+q8V8G9oki3fKq+SYpRZ4Y6CE1OI29kbg0edglNCoAbypLXNDoJInQqKLSlydcNBLhGgPurJltABs8bnn+WSSkXBpO00tBJI5phl2NcGgENNoGz46nSfFCXsrN30NDSDZPHWT+b1WsaRtOhNsXjtwEn1hJ6gnWyGEOOz1l9Psu3aLVPhRgu2ah/S0x4wPv5FZphqg+W5v53W+dDcr6jDtBEOdBPIbh9fEq+JWzJrstQr2PkIQtJxQQhCABCEIAEIQgAQhCABCEIAFSfihlnWUBUAktse43H181dlxxeHbUY5jhLXCD+cVDVovjntkmflCvR7ROnJSMJX2E56f9GKuBru1NNxJad0H6apTh8mrOaC4bDTptGCe4arM1R34zU4ppnCvmtQnWOQAXH+vfvdI8E9weR0w7+527TAJHoLqccvwoBHVNHCSbnkSUJNg5JeCnTdd3AObcxBtzTTMsBRYL9ZTk2MEjyIPuFEp4B4EAtfSdJDmm0j1Dv9JhDVCcmRpWkecG9wMRIiIG/wAN6d0oEW0Gn5okWIGyueFry8TfvKpGYfJcdwyfU/uSbCPE6KLisXNr62C85i8bZ2Lttc3vrvUMvP8AiyE7GxlaTLv8NMs6/G0jUjYDp2dSSASOQA8+7VfoRfnvoTm7ME8V3DaDWugDeSC0e5U7M/ihWrGBtMbwaY9rnzToSUUYdRgyZp8dG7IWH5V0lqxIe8c5P0Vnyzp1VaQKgD2futP55pqmjNLSTXRpKErynPqOI+V0O4H6cU0VrMzi06YIQhBAIXOvWaxpc4gNAkkrOek/TYmWsJa3cBqe+Pb3VJzUexuLDLK6ResbnNGl8zgTwF/4Sip00og/I+OPZ+6zCg6pWfLtoN4rqcqeDZxPP/KQ80vBvWjxriTNZwXSbD1LB+yeDreunqm4M3CwXFNrUrxLVLyXpzVwj2xLqM9umTu4sO4+h3q8cy8i56FtXBm4IUXLMwp4ikytSdtMeJafoeBBkEbiCveNxTaVN9R5hjGlzjyAkp5gp3RUfiRmdNlNtMta587QkTs8Pv4BZNUrue+B2v3E7+XJTOlmcmvWdUnU25BL8ixH9zvWeTtnd0+H48Y6wuUn5nW5Nt/lSamFkETHOy9GXOaQ6A2xHGfGOV58F6qNl06iIj81Upg+RPmGDD2gEtNrQIHh7Qk+CoGlU2Ymm/s1Gk+s7iOKsWLls7IBI0F9Lz7rkaIdAMW0/lUfJbjbXgrr8F1bjtvBpt0IHagmRY2ndrql9WmHA1ANiHACDJJtu3J3nzh1RAILmn0sD3wSPVLMv6O4h+HqYkNLaFOJe6QHOLmtAb+4yRyEXOk1rlnNn9ZNEelSafmMX03x3yp1PA09prWtJcZu6eyBvjS3NOsg+H2NxdM1WNY1sSw1XFoqT+0AExF9oiDbW5EPHMxGEqbGJo7LwIIJaewdILDBBAN+XJRKD7fRbHKUntTIWbv2oYz5AN288zx+66ZJkbnuBdp7KwYUMAGgmLd4nwKmi1hACaoeTaptKkemYNrRAEBQq1JzLi44JmHyvLhuImQmP9isXXYjw/SDZdI22uB3Ee0LUuhvS9tcCnUcCf0u48j+fxi2a4fYqEx/lfcox5Y+QYukqbTG5tNDJE/TiEl6JZt/U4drz8w7Lu8b/JC0p2rODKLi2mVf4kZ7BFBpsLujj/Hv3LNqLesfoddZTbpNiDUq1HH9xnzMqHl7rwPwrDklcju4ILHjSRYcLRgATop/WACEva4TJOm5famLAlV3UKfJ8zCsIPcqRXEnxTzNMZtCAEso3uQqSmOh9UXj4PZqadSphXHsPBqU+Tx8zR3iHR/pPFWb4t1S3K60Wl1IHuNVk/ZZ10RxIbjcMRY9a0GP9XZ9iVbPif0lo1cLXwtMF5IBLwbA03Nfb93yxwWvFO8Zz8kf9iMl7T/JkeYVZA7lwo1y0ktkE6HgPvu816e3aa2/CUR2p009FB1ovwP8NmjgBMxClHNCRYGSLf54qLhMGXjaP8qaMIANAq8kNxF7cS4QCbTEan0UoP8A0xEjjuH8aqHiGw6Y056bpXyiDHPcfsq2wklQ16MFpzLDsqBrmOqGQ8AgnYcBIIgkuiOccloPxTzBraLMKGmanat8obTLYHi4ttwB5TjbnPbVa6YLHBzTwLSCCPEDyU/N8xxeLqNfiK7qmyIaNlrYBIJsxoGoEnVM5cGl5OXqYXNM37oyGjCYcMjZFGm0Rwa0CPCIWN/FDt5lXaToKUf/ABtMeqk/DjpY7ACrSxAfUpvcHt2SJab7XZdAvY68Ur+I2ZUq2MbiKDttlRgDgWlrmubDSHAjSA0g3/VwTJNOIvTQcchHZVI7fytEk75HAc9D6KdhMb1jdoA92/WAq1/U7R2AeyRAG6d3qpmU4ggkGZ8dx496puOns4H73QJmFzq4qN0tLTe0aaRxPJfA6DtQeGp9tAuFV4MgWU7iEhTmOKZU7RBB07+9Lqb+0PzVeq4hxvOyV9pUdohw0nxS+zSqijUvh5mjqVOoObf/AGQpPw8yg1KbybfLH/d/CE6G6ji53j+R2V7pNhNivWabQ53vb6JJhHbLp0C0zp9ksu61o+YQe8D7R5FZ9Vwh00WbJCpG7BkU8aJVJxdvN10rZd/qUY4zqm80rxOZFxuUl0uyyi30Sq9ETAM8VExDuraTaN8qMMYQZAlc8fWc5sOaQO5Rt3ETTSPeV9WQanWmk7a7Dp4QCRwupmHxTWQ3rGubJDi27iBwncVU8GO1y3J3hmsqCHNBjlfzF09Q574MjUoogYjAFtUimS4QSI4XI7xHqDwXDD1Z11U04yi1oaNvabMOaYAO/XU8tEqfrIM8efMfZMTtcmrDkvsseBznYEG/kpFbPRFhpdVA1F6FRBpqL5H1DFGq4k7uCa1iGU2vdbW3GIiPVV/AYplMFzpJItHHgo2Z5w+sA0nsts0cAfdQkLyS5JAxJqVA6bBP8JRLgqhhAZVow2P6sW4Ce9Mi6Ms42Q81qimYMzuKVVMYSpudYnrTJ1SnZuqt2NhCkMKTm7TX/p320PNNKdUA7r3n81CRPGzI0/P8qXgpI7MO/N4QXT9liOYwO0OGg+y8HMGOmAXDiBoPr4KFQa+PPUgxPhK+9QTa+t7oLKhXXq2NtXT56J90Yyk1DF4MW3WRhsmkiBdW3KcBsuZhqf8A+2qQHR+hmpnmRNuE8lCRGbMttI0bolhmsw7dnR0meO6e61uSE2o0gxoa0QGgADgBYIWpKkcGTttnPGYVtVhY8SD5jmOazfPujtWgSY2mbnj6jcVp6+PiDOm+VWcFIZizSx9GCZjSkQbHuUGngg27iBw4n7dwVr6V4+majnMa1rZhoAiYt5Tu3nuSGlh+sku+cjTc0HlxWRxSZ2sduNsjYpoDZF+Uz/hQK1SQA0QeIlWvC5exo7XanWfsumJpMaLAeAChphuXRnz6QdrDHcYgHvA0PNMGUjQo3eOsqabO4d/GFKx2CmS3T1/mUpxTIaXCZbcTpAN49/BQrk6FZYX0Qse62zYAaQotaiQxpj5r/ZesRiNqYGp9+asXSKkGYdgG5o84DfZMlOmkZ5LwVJ1Wy+dfbQINM8E06O5VTr4ilRq1G0mVHgPeXBuy3U9p1g4gECd5CbwRL5EuLFVNxOq6bKl5rlpwuJrUDfq3uaDbtNmWut+5uy7xUXee9RLgZjdk3C0ymtLLncEko1IVrw2c0y1rYO1aSeFpKqhrvwLK2BMwbb1yOCAjiCJ803zfZdEE7ViCOF/4USJLQTc+qmiU20S8q6NVMbVNKnG2KT6kHfslg2Z3E7Qgm3ukb8O6i8tcHNc0wQQQWkcRqCto+EuXwK1YjXZYD/3O92K1Z/0WwuMH9+kC7c8dl4/6hcjkZCZstGSWq2zafRgmExzoEgPHMX8wmFPMaY//AJH/AJ//AFV5xHwpDSeoxBjc2o0E/wDJpH/iuFD4WVCe3XYB/pa4+hhV2MYtRifn+yqDOKjuzSApzbsiXeZ+gC0/oF0ZOGZ1tUf3XjQ6tBvf/Ud/+VM6O9DsPhCHNBqVP3vgx/tGje/XmrErxhXLMmfUKS2x6BCEJhlBKuk+JNPDPI1MN/5EA+kpqk3S6gX4SoBqId5EH2lRLovjrer9mG5jidp5JIhpgDid31XbCY4bMumd7vb/AClmPpnaM8boZEX37h+SsZ6WltHrs2JgUxtEmy6Xc3+4YteNyrri9psDY2gGPRfOtcDtHajjfeZVGUcPROxlUE2mNygY2qG7rHd3i/uvorzqo+Zu2i0CCTqhdlJLwJcJRPWW0Y4SeQPuYVmxzi6nJEO8TsjcBz5690qJg2Bt7akgcTxVgwmBD2gukzc89E6rdi441HllPo4SXQbnn910rUItAur7/StDYAEcrJfjctaRoC48NVahryIqAwdMCHOLXcYsO9Laggp3i2CmSyo2TNvzhqlNSmL8EC3C+UfGuUrCu7VwTPDuXvFdHMZRPbw1YCxDhTc5pBuCHtBaR3FTMpyPE1HDZoVj3U3n2CNolZInTC03SCTuiOXNOslyp1es0MbLjZo/NBvJVjyP4fYmoQXtFFu8vgmOTRfwMLTcg6P0sI2KYlx+Z51P2HIeqsoNiMupilx2SMky1uGospNvsi54uNyfP0hTkITjnN27BCEIIBCEIAEIQgAXmowOBBuCCD3FekIAxDpnkZo4nZNmuIAdHHf6g+irVbCmlVcDDwDAcNCIELfekmRtxdLZNni7XcDwPIrJc+y99Os5r2FhMEg3k6S0jUHXzWeUKZ2dNqd8dr7IdKvTcyZiBefZKMwxYcIbBuPALnmtAASCPPXnCVnGQCEpmuKXZ0qP2fuor6hieJN+Yib8bjzHFcTUk3sN8CTHGJE90jwVszPMcFiW4XDYOnVptw/XFzqmxNUv2SXHZJlx2Gm8QLAQApjDyLnmSmoiBoIMHcAfa6tWAqwwX2ojxFgq2aHbdfWw+qZZZUcG7FiBvTENnyixPrCFzouBmSJGnLguWFohtzIBAF9yhYrGuAIIAJ4DTx4pnSszNW6QtzqmHknX6KFk+Ga+psv0Ig+K8YvEm8C324qTkDS6rpGiUx7W2JvfQPHsdhaVHrGmpSZslm0NoMaS1hLdQC0C6sq/M3SbFOp43bpucx9IMAe0kEOAkwR3kLYfhz05GOb1VaG4ho5AVANSODhvb4i0gOjLwcXNha+yLwhCFczAhCEACEIQAIQhAAhCEACEIQALIPip0qpVR1Oy17Wmxi5dpIOo8Feenub/ANPh4aYdUkDk0a/QeK/PuYbVWofrxSskvBv0eG3vYue6Tb7+q5OcVY6OVbTZcb8uK9f/AIPuCXtN8plZa0r7h3ljw4GCDMp5mGHawQElqNU9CWr5GGZ44OMtEEwZB0O+OSm5RjbAuvLtmZiJBM8tFXADfgF2o1iJg6oHqSlGkXt9cPEcN6jV9JJkKt5dVJds7UDlomGJY+mJNQkcCGny/wAqW7IUa4IGMqgmRvuveUYx7KrCz9wsf1d/JQq9QyQHCORsjA4hzHbQAJixO6eHt5qoyT4pFhzPAbRc6ZcSSZ3nf5qHlFd1Gqx9NxY4ODmngR+eK8jGF2rZPEmfSIC7Mdvk6bj/AAhzXgUsMqpn6K6NZw3F4dlUQCbPA/S8aj6jkQmi/O+Q9KcTgz/Yc5zZ7TCNpp5Eag90LXOh/TanjOxUb1Nb9pNnf7Sd/I+qbHImc3PpJ4+V0WxCEJhkBCEIAEIQgAQhCABCEIAzX4nVNus1m5tMHzJ+yzXMRDZA4LWfiTgZLKg3t2T4Eke58llWJw73P2GAue87IG6/PgPS6TLs62ma2I5ZTiHPIa1rnHgBPruUquKryWshsSC6N43A6ct6cOdTwVHqqcOefndxP24BVrFVQ/taG03iTy9FWzRGKlzRxq5TVvtucd5k7u8lcMTlbW0w8E8II14xyi91aKQ24lroEE7Xhum69YrDbR7TbAGBA07kOKJ3X2Uei8s1aC3QgtB15xYrlmvVBzeqJILA51oh5LuyBJkRBmd+6E1x1ANcQ3Qi5575S/qJMAcZO6IVVIrlw/W4dkGnWc2La3/PBeziyZ9pK5im4HXTcpLNlztg6l3zb43z3CVdmKOXIeW0Tv5Hw1Cn4WlNoXuiwOM6Hdu7o7kxwbIIOyCI9+JSW7Ojj4XJPweROcAZEHimVPI2t1aCfz1U7D4mGjTSV4r5rTFpurUkRukxHjsJsSW2O627gYXDKM1LSHDiJHA8QpWb5i3ZJGsSO/h7KuUq99qIkwR3qGxsYbo8n6P6KZv/AFNAOJlzbO58D4/Qpyst+FGKLahpzYtPlqPqtSWqDtHB1GPZkaQIQhWEAhCEACEIQAIQhAEPNcvbXpOpu36HgRoVmzcrOGfVfUHaYCBw7W8HmAb8ytVVM+JVWKTe4z9FSa8mjTye7Z4ZkuNeTUcXXINhzP5C+ZNQBcSSDB/n2IXLF1A1xLjF/dR8Fj2hxjfc8yks7ii2i3sc2Fwru2rDcldPMWuAgnXS/qdAvT81a20qLKbGQM8AaJESTfmUga/Q/wCEzzOv1mugUDFEtaGkC5n6Sqjq4IzwCQCY2iATwk6r02h1dV032WmDxmGj3UerSLzA8e5d2CJm/ZjXuVuaOc4VlargmYd4cCd4/PJPcuLSATxiPdJMspAtN7z6JnlD42pgDUT5KqRufQ5rjgleIY2fmHn+XTegJAPEWSp1Nmjvn3tEzO+wRIMZCxtHWd/5Kh02RqLbjyG9TamGIAabGe+BaykPwegiRER6FQkObSRdvhWNrEMI06snzAj3Wuqh/C3Lw1lSqdRFPugNJHlsq+LVjVRPPaualldAhCFczAhCEACEIQAIQhAAqd8SqBNAOG6QfcexVxUPN8CK9F9M/qFjwIuD5qJK0MxS2zTPznn9IlxhL8FSIgAXJ1VyzLLy1xputUaSI4x9eW9VzFYd7SSAszR6DFkTVE6jlhc2NowN26+qj4vLgBebLphs42RBBUfHZttCANdVBZKditrRMnQcfsjEUHHZIE7vz7r3h8MXFMMyZsUTuLrc+fooSCc6EWCnaAFy8gD2Hquma0H03AObB11B9l3yah/cDzo2/lp6wu3SDENeRHzAQe5M8GR8yOWAptcO/Tw1n891Kw9EU3AvuyCDbjzSbC4g0zxbrH2Vvwjm1GAghwj87lWvQ1T9nehBjq3nZ4fzfmvlU1QPlif1fdRixkFokA2kBwE8J04L3UpPNttxGsHd3KGWSPtKJ7Tp4xuUrAMdUe1lJsucYHG/PcomWYA1KopUw5zjyJ/yti6H9FW4Qbb4dWI/4jgOfE/hZBWI1OVY1z2NOjmUtwmHZRb+kEuPFzjLj5lM0ITzit27BCEIIBCEIAEIQgAQhCABCEIAp3Tnon/U/wB6laqBcfu5jn7++Y1y9hLajZI4hb+k+ddG6GJu9uy79zbHx3FUlH0a8Gp28S6MKeabvmaQfNR3YOlMiT4H2WqVfhtB7NUEf6mx7Ljjeg5o0n1JY8sE7IBvGtzpAk6bkrYzctXj8Mz1nYbtEBo9fAJLi6vXvtoPyJ3zxTPOajnuM6DQDclmWSXXjW/HkhDLtWTsPRMFpAHIepUXG5b2SSdE/o0xHeueKpAiDZXqxV0ynPYOFl7w730iC0lpPtY6bwpdalr9lyp0No7zx+ioNL10EwX9bV6t+y07DnbQaJkRu8d0K/0vh7S/VVee4AfdKfg5leyypXO+GN/8nf8Ap5LSU2MVRzs+eam1Fi3J8ioYURRphpOrtXHvP0TJCFcyOTk7YIQhBAIQhAAhCEACEIQAIQhAAhCEACEIQAL4QvqEAYv0+6NnDVtpo/tPPZPDi08x6jxVQOH4WX6Px+Cp1mGnVaHsdqD9OB5rOM5+HtSmSaH91nAwHj6O8IPJKlD0dDBqFVS7KBSxBaIi6kOxB2e00H0TLEZHVYb03t72ke4XxmRV6sBtN57mk/woNDlFlZc0GpI2oMWnTuTjIej1TFVdimJ4nc0cXFXfIvhy4kOxBDAP0iC77D17loWXZfToM2KTQ0ctTzJ3lSot9iMuqilUezxk+Wsw1FlFmjBE8TvJ7ypqEJpz275BCEIIBCEIAEIQgAQhCABCEIA//9k=">
            <a:hlinkClick r:id="rId5"/>
          </p:cNvPr>
          <p:cNvSpPr>
            <a:spLocks noChangeAspect="1" noChangeArrowheads="1"/>
          </p:cNvSpPr>
          <p:nvPr/>
        </p:nvSpPr>
        <p:spPr bwMode="auto">
          <a:xfrm>
            <a:off x="42863" y="-2179638"/>
            <a:ext cx="3514725" cy="45529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2756" name="Picture 4" descr="https://encrypted-tbn3.gstatic.com/images?q=tbn:ANd9GcQbX4QKgRrIG8ogGoZwubsei-yTrvk-spq1FaPJqHUuZJ_YuVnllQ">
            <a:hlinkClick r:id="rId6"/>
          </p:cNvPr>
          <p:cNvPicPr>
            <a:picLocks noChangeAspect="1" noChangeArrowheads="1"/>
          </p:cNvPicPr>
          <p:nvPr/>
        </p:nvPicPr>
        <p:blipFill>
          <a:blip r:embed="rId7" cstate="print"/>
          <a:srcRect/>
          <a:stretch>
            <a:fillRect/>
          </a:stretch>
        </p:blipFill>
        <p:spPr bwMode="auto">
          <a:xfrm>
            <a:off x="5638800" y="3657600"/>
            <a:ext cx="3270223" cy="2971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Monkey Fairness Study  YouTube</a:t>
            </a:r>
            <a:endParaRPr lang="en-US" dirty="0"/>
          </a:p>
        </p:txBody>
      </p:sp>
      <p:pic>
        <p:nvPicPr>
          <p:cNvPr id="4" name="Picture 2" descr="http://i.dailymail.co.uk/i/pix/2007/07_03/monkey1BNPS0108_468x395.jpg"/>
          <p:cNvPicPr>
            <a:picLocks noChangeAspect="1" noChangeArrowheads="1"/>
          </p:cNvPicPr>
          <p:nvPr/>
        </p:nvPicPr>
        <p:blipFill>
          <a:blip r:embed="rId4" cstate="print"/>
          <a:srcRect/>
          <a:stretch>
            <a:fillRect/>
          </a:stretch>
        </p:blipFill>
        <p:spPr bwMode="auto">
          <a:xfrm>
            <a:off x="1905000" y="1600200"/>
            <a:ext cx="4876800" cy="411610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Inequity Aversion</a:t>
            </a:r>
            <a:r>
              <a:rPr lang="en-US" dirty="0" smtClean="0"/>
              <a:t/>
            </a:r>
            <a:br>
              <a:rPr lang="en-US" dirty="0" smtClean="0"/>
            </a:br>
            <a:r>
              <a:rPr lang="en-US" dirty="0" smtClean="0"/>
              <a:t>Rejection of Injustice</a:t>
            </a:r>
            <a:endParaRPr lang="en-US" dirty="0"/>
          </a:p>
        </p:txBody>
      </p:sp>
      <p:sp>
        <p:nvSpPr>
          <p:cNvPr id="3" name="Content Placeholder 2"/>
          <p:cNvSpPr>
            <a:spLocks noGrp="1"/>
          </p:cNvSpPr>
          <p:nvPr>
            <p:ph idx="1"/>
          </p:nvPr>
        </p:nvSpPr>
        <p:spPr/>
        <p:txBody>
          <a:bodyPr>
            <a:normAutofit/>
          </a:bodyPr>
          <a:lstStyle/>
          <a:p>
            <a:pPr>
              <a:buNone/>
            </a:pPr>
            <a:endParaRPr lang="en-US" sz="4800" dirty="0" smtClean="0"/>
          </a:p>
          <a:p>
            <a:pPr algn="ctr">
              <a:buNone/>
            </a:pPr>
            <a:endParaRPr lang="en-US" sz="4800" dirty="0" smtClean="0"/>
          </a:p>
          <a:p>
            <a:pPr algn="ctr">
              <a:buNone/>
            </a:pPr>
            <a:r>
              <a:rPr lang="en-US" sz="4800" dirty="0" smtClean="0"/>
              <a:t>It’s not  FAIR !!!!!!</a:t>
            </a:r>
            <a:endParaRPr lang="en-US" sz="4800" dirty="0"/>
          </a:p>
        </p:txBody>
      </p:sp>
      <p:pic>
        <p:nvPicPr>
          <p:cNvPr id="1026" name="Picture 2" descr="U_i(\{x_i, x_j\}) = x_i - \frac{\alpha_i}{n-1} \times \sum{\max(x_j - x_i,0)} - \frac{\beta_i}{n-1} \times \sum{\max(x_i - x_j,0)},"/>
          <p:cNvPicPr>
            <a:picLocks noChangeAspect="1" noChangeArrowheads="1"/>
          </p:cNvPicPr>
          <p:nvPr/>
        </p:nvPicPr>
        <p:blipFill>
          <a:blip r:embed="rId3" cstate="print"/>
          <a:srcRect/>
          <a:stretch>
            <a:fillRect/>
          </a:stretch>
        </p:blipFill>
        <p:spPr bwMode="auto">
          <a:xfrm>
            <a:off x="1600200" y="1752600"/>
            <a:ext cx="6143625" cy="76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Fairness </a:t>
            </a:r>
            <a:r>
              <a:rPr lang="en-US" dirty="0" smtClean="0"/>
              <a:t>is Key to our Form of Government</a:t>
            </a:r>
            <a:endParaRPr lang="en-US" dirty="0"/>
          </a:p>
        </p:txBody>
      </p:sp>
      <p:sp>
        <p:nvSpPr>
          <p:cNvPr id="3" name="Content Placeholder 2"/>
          <p:cNvSpPr>
            <a:spLocks noGrp="1"/>
          </p:cNvSpPr>
          <p:nvPr>
            <p:ph idx="1"/>
          </p:nvPr>
        </p:nvSpPr>
        <p:spPr/>
        <p:txBody>
          <a:bodyPr>
            <a:normAutofit/>
          </a:bodyPr>
          <a:lstStyle/>
          <a:p>
            <a:pPr>
              <a:buNone/>
            </a:pPr>
            <a:r>
              <a:rPr lang="en-US" dirty="0" smtClean="0"/>
              <a:t>	</a:t>
            </a:r>
            <a:r>
              <a:rPr lang="en-US" sz="4800" dirty="0" smtClean="0"/>
              <a:t>Violating </a:t>
            </a:r>
            <a:r>
              <a:rPr lang="en-US" sz="4800" dirty="0" smtClean="0"/>
              <a:t>fair procedures (corrupting the democratic process) is what </a:t>
            </a:r>
            <a:r>
              <a:rPr lang="en-US" sz="4800" dirty="0" smtClean="0">
                <a:solidFill>
                  <a:srgbClr val="FF0000"/>
                </a:solidFill>
              </a:rPr>
              <a:t>ethics rules try to </a:t>
            </a:r>
            <a:r>
              <a:rPr lang="en-US" sz="4800" dirty="0" smtClean="0">
                <a:solidFill>
                  <a:srgbClr val="FF0000"/>
                </a:solidFill>
              </a:rPr>
              <a:t>prevent</a:t>
            </a:r>
          </a:p>
          <a:p>
            <a:pP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Hello from Florida….</a:t>
            </a:r>
            <a:endParaRPr lang="en-US" dirty="0"/>
          </a:p>
        </p:txBody>
      </p:sp>
      <p:pic>
        <p:nvPicPr>
          <p:cNvPr id="7" name="Content Placeholder 6" descr="CM photo July 2013.jpg"/>
          <p:cNvPicPr>
            <a:picLocks noGrp="1" noChangeAspect="1"/>
          </p:cNvPicPr>
          <p:nvPr>
            <p:ph sz="half" idx="1"/>
          </p:nvPr>
        </p:nvPicPr>
        <p:blipFill>
          <a:blip r:embed="rId3" cstate="print"/>
          <a:stretch>
            <a:fillRect/>
          </a:stretch>
        </p:blipFill>
        <p:spPr>
          <a:xfrm>
            <a:off x="228600" y="1371600"/>
            <a:ext cx="3505200" cy="3505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Content Placeholder 7" descr="Palm tree.jpg"/>
          <p:cNvPicPr>
            <a:picLocks noGrp="1" noChangeAspect="1"/>
          </p:cNvPicPr>
          <p:nvPr>
            <p:ph sz="half" idx="2"/>
          </p:nvPr>
        </p:nvPicPr>
        <p:blipFill>
          <a:blip r:embed="rId4" cstate="print"/>
          <a:stretch>
            <a:fillRect/>
          </a:stretch>
        </p:blipFill>
        <p:spPr>
          <a:xfrm>
            <a:off x="4114800" y="2743200"/>
            <a:ext cx="4417878" cy="330914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2</a:t>
            </a:r>
            <a:endParaRPr lang="en-US" dirty="0"/>
          </a:p>
        </p:txBody>
      </p:sp>
      <p:sp>
        <p:nvSpPr>
          <p:cNvPr id="3" name="Content Placeholder 2"/>
          <p:cNvSpPr>
            <a:spLocks noGrp="1"/>
          </p:cNvSpPr>
          <p:nvPr>
            <p:ph idx="1"/>
          </p:nvPr>
        </p:nvSpPr>
        <p:spPr/>
        <p:txBody>
          <a:bodyPr/>
          <a:lstStyle/>
          <a:p>
            <a:pPr>
              <a:buNone/>
            </a:pPr>
            <a:r>
              <a:rPr lang="en-US" dirty="0" smtClean="0"/>
              <a:t>	“</a:t>
            </a:r>
            <a:r>
              <a:rPr lang="en-US" dirty="0" smtClean="0">
                <a:solidFill>
                  <a:srgbClr val="FF0000"/>
                </a:solidFill>
              </a:rPr>
              <a:t>I’m busy</a:t>
            </a:r>
            <a:r>
              <a:rPr lang="en-US" dirty="0" smtClean="0"/>
              <a:t>.  Ethics is something you have to do in training once a year; the rest of the time, I have to do my job—that’s what I have to keep my attention on.  I have important issues to deal with.  Who gets gifts and what the gift cost is </a:t>
            </a:r>
            <a:r>
              <a:rPr lang="en-US" dirty="0" smtClean="0"/>
              <a:t>so trivial…..”</a:t>
            </a:r>
            <a:r>
              <a:rPr lang="en-US" dirty="0" smtClean="0"/>
              <a:t>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Distract Citizens</a:t>
            </a:r>
            <a:endParaRPr lang="en-US" dirty="0"/>
          </a:p>
        </p:txBody>
      </p:sp>
      <p:sp>
        <p:nvSpPr>
          <p:cNvPr id="3" name="Content Placeholder 2"/>
          <p:cNvSpPr>
            <a:spLocks noGrp="1"/>
          </p:cNvSpPr>
          <p:nvPr>
            <p:ph idx="1"/>
          </p:nvPr>
        </p:nvSpPr>
        <p:spPr/>
        <p:txBody>
          <a:bodyPr/>
          <a:lstStyle/>
          <a:p>
            <a:r>
              <a:rPr lang="en-US" dirty="0" smtClean="0"/>
              <a:t>When there is an “ethics issue” time stops and all discussion focuses on what someone did to violate ethics standards</a:t>
            </a:r>
          </a:p>
          <a:p>
            <a:r>
              <a:rPr lang="en-US" dirty="0" smtClean="0"/>
              <a:t>Forward motion on key issues stops; everyone is talking about the ethics problem</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895600" y="4248150"/>
            <a:ext cx="3048000" cy="2289387"/>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important is Ethics?</a:t>
            </a:r>
            <a:endParaRPr lang="en-US" dirty="0"/>
          </a:p>
        </p:txBody>
      </p:sp>
      <p:sp>
        <p:nvSpPr>
          <p:cNvPr id="3" name="Content Placeholder 2"/>
          <p:cNvSpPr>
            <a:spLocks noGrp="1"/>
          </p:cNvSpPr>
          <p:nvPr>
            <p:ph idx="1"/>
          </p:nvPr>
        </p:nvSpPr>
        <p:spPr/>
        <p:txBody>
          <a:bodyPr/>
          <a:lstStyle/>
          <a:p>
            <a:pPr>
              <a:buNone/>
            </a:pPr>
            <a:r>
              <a:rPr lang="en-US" dirty="0" smtClean="0"/>
              <a:t>	Essential government goals are:</a:t>
            </a:r>
          </a:p>
          <a:p>
            <a:pPr>
              <a:buNone/>
            </a:pPr>
            <a:r>
              <a:rPr lang="en-US" dirty="0" smtClean="0"/>
              <a:t>	to get jobs for people, to educate children and to make sure we are safe, etc.</a:t>
            </a:r>
          </a:p>
          <a:p>
            <a:pPr>
              <a:buNone/>
            </a:pPr>
            <a:r>
              <a:rPr lang="en-US" dirty="0" smtClean="0"/>
              <a:t>	</a:t>
            </a:r>
          </a:p>
          <a:p>
            <a:pPr>
              <a:buNone/>
            </a:pPr>
            <a:r>
              <a:rPr lang="en-US" dirty="0" smtClean="0"/>
              <a:t>	But,   without ethics and rules on fairness, the “important” goals of government </a:t>
            </a:r>
            <a:r>
              <a:rPr lang="en-US" u="sng" dirty="0" smtClean="0"/>
              <a:t>cannot</a:t>
            </a:r>
            <a:r>
              <a:rPr lang="en-US" dirty="0" smtClean="0"/>
              <a:t> be met.  Therefore, </a:t>
            </a:r>
            <a:r>
              <a:rPr lang="en-US" dirty="0" smtClean="0">
                <a:solidFill>
                  <a:srgbClr val="FF0000"/>
                </a:solidFill>
              </a:rPr>
              <a:t>Ethics is the foundation of all other public policy issues</a:t>
            </a:r>
            <a:r>
              <a:rPr lang="en-US" dirty="0" smtClean="0"/>
              <a:t>.</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676400"/>
          </a:xfrm>
        </p:spPr>
        <p:txBody>
          <a:bodyPr>
            <a:normAutofit/>
          </a:bodyPr>
          <a:lstStyle/>
          <a:p>
            <a:r>
              <a:rPr lang="en-US" dirty="0" smtClean="0">
                <a:solidFill>
                  <a:srgbClr val="C00000"/>
                </a:solidFill>
              </a:rPr>
              <a:t>Challenge #3</a:t>
            </a:r>
            <a:br>
              <a:rPr lang="en-US" dirty="0" smtClean="0">
                <a:solidFill>
                  <a:srgbClr val="C00000"/>
                </a:solidFill>
              </a:rPr>
            </a:br>
            <a:r>
              <a:rPr lang="en-US" sz="6000" dirty="0" smtClean="0"/>
              <a:t>I already am ethical…</a:t>
            </a:r>
            <a:endParaRPr lang="en-US" sz="6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In fact, I have a better chance of getting into heaven than Mother Theresa</a:t>
            </a:r>
            <a:endParaRPr lang="en-US" sz="3600" dirty="0"/>
          </a:p>
        </p:txBody>
      </p:sp>
      <p:pic>
        <p:nvPicPr>
          <p:cNvPr id="4" name="Content Placeholder 3" descr="mother teresa.png"/>
          <p:cNvPicPr>
            <a:picLocks noChangeAspect="1"/>
          </p:cNvPicPr>
          <p:nvPr/>
        </p:nvPicPr>
        <p:blipFill>
          <a:blip r:embed="rId3" cstate="print"/>
          <a:stretch>
            <a:fillRect/>
          </a:stretch>
        </p:blipFill>
        <p:spPr>
          <a:xfrm>
            <a:off x="2971800" y="2286000"/>
            <a:ext cx="3281363" cy="3783773"/>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an Ethical Decision</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5"/>
          <p:cNvSpPr>
            <a:spLocks noGrp="1"/>
          </p:cNvSpPr>
          <p:nvPr>
            <p:ph type="sldNum" sz="quarter" idx="10"/>
          </p:nvPr>
        </p:nvSpPr>
        <p:spPr/>
        <p:txBody>
          <a:bodyPr/>
          <a:lstStyle/>
          <a:p>
            <a:pPr>
              <a:defRPr/>
            </a:pPr>
            <a:fld id="{D76983BB-9CA9-40B3-A139-CC4FEFAD8E1F}" type="slidenum">
              <a:rPr lang="en-US" smtClean="0"/>
              <a:pPr>
                <a:defRPr/>
              </a:pPr>
              <a:t>25</a:t>
            </a:fld>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ontent Placeholder 2"/>
          <p:cNvSpPr>
            <a:spLocks noGrp="1"/>
          </p:cNvSpPr>
          <p:nvPr>
            <p:ph idx="1"/>
          </p:nvPr>
        </p:nvSpPr>
        <p:spPr/>
        <p:txBody>
          <a:bodyPr/>
          <a:lstStyle/>
          <a:p>
            <a:pPr>
              <a:buFontTx/>
              <a:buNone/>
            </a:pPr>
            <a:r>
              <a:rPr lang="en-US" dirty="0" smtClean="0"/>
              <a:t>	</a:t>
            </a:r>
            <a:r>
              <a:rPr lang="en-US" sz="4400" dirty="0" smtClean="0"/>
              <a:t>To make ethical decisions, you need to recognize your vulnerability to your own </a:t>
            </a:r>
            <a:r>
              <a:rPr lang="en-US" sz="4400" u="sng" dirty="0" smtClean="0"/>
              <a:t>unconscious</a:t>
            </a:r>
            <a:r>
              <a:rPr lang="en-US" sz="4400" dirty="0" smtClean="0"/>
              <a:t> </a:t>
            </a:r>
            <a:r>
              <a:rPr lang="en-US" sz="4400" dirty="0" smtClean="0">
                <a:solidFill>
                  <a:srgbClr val="FF0000"/>
                </a:solidFill>
              </a:rPr>
              <a:t>biases</a:t>
            </a:r>
            <a:r>
              <a:rPr lang="en-US" sz="4400" dirty="0" smtClean="0"/>
              <a:t>.</a:t>
            </a:r>
          </a:p>
        </p:txBody>
      </p:sp>
      <p:sp>
        <p:nvSpPr>
          <p:cNvPr id="8" name="Slide Number Placeholder 5"/>
          <p:cNvSpPr>
            <a:spLocks noGrp="1"/>
          </p:cNvSpPr>
          <p:nvPr>
            <p:ph type="sldNum" sz="quarter" idx="10"/>
          </p:nvPr>
        </p:nvSpPr>
        <p:spPr/>
        <p:txBody>
          <a:bodyPr/>
          <a:lstStyle/>
          <a:p>
            <a:pPr>
              <a:defRPr/>
            </a:pPr>
            <a:fld id="{D76983BB-9CA9-40B3-A139-CC4FEFAD8E1F}" type="slidenum">
              <a:rPr lang="en-US" smtClean="0"/>
              <a:pPr>
                <a:defRPr/>
              </a:pPr>
              <a:t>26</a:t>
            </a:fld>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685800" y="990600"/>
            <a:ext cx="7772400" cy="1524000"/>
          </a:xfrm>
        </p:spPr>
        <p:txBody>
          <a:bodyPr/>
          <a:lstStyle/>
          <a:p>
            <a:r>
              <a:rPr lang="en-US" smtClean="0"/>
              <a:t>Blind Spots</a:t>
            </a:r>
            <a:br>
              <a:rPr lang="en-US" smtClean="0"/>
            </a:br>
            <a:r>
              <a:rPr lang="en-US" sz="3200" b="1" smtClean="0"/>
              <a:t>Bazerman, Tennbruzel</a:t>
            </a:r>
          </a:p>
        </p:txBody>
      </p:sp>
      <p:pic>
        <p:nvPicPr>
          <p:cNvPr id="78851" name="Picture 3" descr="blind spots.png"/>
          <p:cNvPicPr>
            <a:picLocks noChangeAspect="1"/>
          </p:cNvPicPr>
          <p:nvPr/>
        </p:nvPicPr>
        <p:blipFill>
          <a:blip r:embed="rId3" cstate="print"/>
          <a:srcRect/>
          <a:stretch>
            <a:fillRect/>
          </a:stretch>
        </p:blipFill>
        <p:spPr bwMode="auto">
          <a:xfrm>
            <a:off x="3657600" y="2743200"/>
            <a:ext cx="1905000" cy="2876550"/>
          </a:xfrm>
          <a:prstGeom prst="rect">
            <a:avLst/>
          </a:prstGeom>
          <a:noFill/>
          <a:ln w="9525">
            <a:noFill/>
            <a:miter lim="800000"/>
            <a:headEnd/>
            <a:tailEnd/>
          </a:ln>
        </p:spPr>
      </p:pic>
      <p:sp>
        <p:nvSpPr>
          <p:cNvPr id="9" name="Slide Number Placeholder 5"/>
          <p:cNvSpPr>
            <a:spLocks noGrp="1"/>
          </p:cNvSpPr>
          <p:nvPr>
            <p:ph type="sldNum" sz="quarter" idx="10"/>
          </p:nvPr>
        </p:nvSpPr>
        <p:spPr/>
        <p:txBody>
          <a:bodyPr/>
          <a:lstStyle/>
          <a:p>
            <a:pPr>
              <a:defRPr/>
            </a:pPr>
            <a:fld id="{D76983BB-9CA9-40B3-A139-CC4FEFAD8E1F}" type="slidenum">
              <a:rPr lang="en-US" smtClean="0"/>
              <a:pPr>
                <a:defRPr/>
              </a:pPr>
              <a:t>27</a:t>
            </a:fld>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295401"/>
            <a:ext cx="7772400" cy="2305050"/>
          </a:xfrm>
        </p:spPr>
        <p:txBody>
          <a:bodyPr>
            <a:normAutofit fontScale="90000"/>
          </a:bodyPr>
          <a:lstStyle/>
          <a:p>
            <a:r>
              <a:rPr lang="en-US" dirty="0" smtClean="0">
                <a:solidFill>
                  <a:srgbClr val="C00000"/>
                </a:solidFill>
              </a:rPr>
              <a:t>Challenge #4</a:t>
            </a:r>
            <a:r>
              <a:rPr lang="en-US" dirty="0" smtClean="0"/>
              <a:t>  Why am I here?</a:t>
            </a:r>
            <a:br>
              <a:rPr lang="en-US" dirty="0" smtClean="0"/>
            </a:br>
            <a:r>
              <a:rPr lang="en-US" dirty="0" smtClean="0"/>
              <a:t/>
            </a:r>
            <a:br>
              <a:rPr lang="en-US" dirty="0" smtClean="0"/>
            </a:br>
            <a:r>
              <a:rPr lang="en-US" dirty="0" smtClean="0"/>
              <a:t>What is your </a:t>
            </a:r>
            <a:r>
              <a:rPr lang="en-US" u="sng" dirty="0" smtClean="0">
                <a:solidFill>
                  <a:srgbClr val="FF0000"/>
                </a:solidFill>
              </a:rPr>
              <a:t>purpose</a:t>
            </a:r>
            <a:r>
              <a:rPr lang="en-US" dirty="0" smtClean="0"/>
              <a:t> for learning about “government ethics”?</a:t>
            </a:r>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2286000" y="1828800"/>
            <a:ext cx="4878901" cy="3114675"/>
          </a:xfrm>
          <a:prstGeom prst="rect">
            <a:avLst/>
          </a:prstGeom>
          <a:ln>
            <a:noFill/>
          </a:ln>
          <a:effectLst>
            <a:outerShdw blurRad="190500" algn="tl" rotWithShape="0">
              <a:srgbClr val="000000">
                <a:alpha val="70000"/>
              </a:srgbClr>
            </a:outerShdw>
          </a:effectLst>
        </p:spPr>
      </p:pic>
      <p:sp>
        <p:nvSpPr>
          <p:cNvPr id="5" name="Title 4"/>
          <p:cNvSpPr>
            <a:spLocks noGrp="1"/>
          </p:cNvSpPr>
          <p:nvPr>
            <p:ph type="title"/>
          </p:nvPr>
        </p:nvSpPr>
        <p:spPr/>
        <p:txBody>
          <a:bodyPr/>
          <a:lstStyle/>
          <a:p>
            <a:r>
              <a:rPr lang="en-US" dirty="0" smtClean="0"/>
              <a:t>Our History, Our Heritage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onGraph1.jpg"/>
          <p:cNvPicPr>
            <a:picLocks noChangeAspect="1" noChangeArrowheads="1"/>
          </p:cNvPicPr>
          <p:nvPr/>
        </p:nvPicPr>
        <p:blipFill>
          <a:blip r:embed="rId3" cstate="print"/>
          <a:srcRect/>
          <a:stretch>
            <a:fillRect/>
          </a:stretch>
        </p:blipFill>
        <p:spPr bwMode="auto">
          <a:xfrm>
            <a:off x="152400" y="1447800"/>
            <a:ext cx="8648700" cy="4371975"/>
          </a:xfrm>
          <a:prstGeom prst="rect">
            <a:avLst/>
          </a:prstGeom>
          <a:noFill/>
        </p:spPr>
      </p:pic>
      <p:sp>
        <p:nvSpPr>
          <p:cNvPr id="3" name="Title 2"/>
          <p:cNvSpPr>
            <a:spLocks noGrp="1"/>
          </p:cNvSpPr>
          <p:nvPr>
            <p:ph type="title"/>
          </p:nvPr>
        </p:nvSpPr>
        <p:spPr/>
        <p:txBody>
          <a:bodyPr/>
          <a:lstStyle/>
          <a:p>
            <a:r>
              <a:rPr lang="en-US" dirty="0" smtClean="0"/>
              <a:t>Trust in Government</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81000"/>
            <a:ext cx="8229600" cy="1143000"/>
          </a:xfrm>
        </p:spPr>
        <p:txBody>
          <a:bodyPr>
            <a:normAutofit/>
          </a:bodyPr>
          <a:lstStyle/>
          <a:p>
            <a:r>
              <a:rPr lang="en-US" sz="3200" dirty="0" smtClean="0"/>
              <a:t>Larry Lessig, Harvard</a:t>
            </a:r>
            <a:endParaRPr lang="en-US" sz="3200" dirty="0"/>
          </a:p>
        </p:txBody>
      </p:sp>
      <p:sp>
        <p:nvSpPr>
          <p:cNvPr id="3" name="Content Placeholder 2"/>
          <p:cNvSpPr>
            <a:spLocks noGrp="1"/>
          </p:cNvSpPr>
          <p:nvPr>
            <p:ph idx="1"/>
          </p:nvPr>
        </p:nvSpPr>
        <p:spPr/>
        <p:txBody>
          <a:bodyPr>
            <a:normAutofit lnSpcReduction="10000"/>
          </a:bodyPr>
          <a:lstStyle/>
          <a:p>
            <a:endParaRPr lang="en-US" dirty="0" smtClean="0"/>
          </a:p>
          <a:p>
            <a:endParaRPr lang="en-US" dirty="0" smtClean="0"/>
          </a:p>
          <a:p>
            <a:endParaRPr lang="en-US" dirty="0" smtClean="0"/>
          </a:p>
          <a:p>
            <a:pPr>
              <a:buNone/>
            </a:pPr>
            <a:r>
              <a:rPr lang="en-US" sz="2800" i="1" dirty="0" smtClean="0"/>
              <a:t>	The Framers viewed corruption as one of the greatest threats to government. As </a:t>
            </a:r>
            <a:r>
              <a:rPr lang="en-US" sz="2800" i="1" dirty="0" smtClean="0">
                <a:solidFill>
                  <a:srgbClr val="C00000"/>
                </a:solidFill>
              </a:rPr>
              <a:t>George Mason </a:t>
            </a:r>
            <a:r>
              <a:rPr lang="en-US" sz="2800" i="1" dirty="0" smtClean="0"/>
              <a:t>warned his fellow delegates at the Constitutional Convention,</a:t>
            </a:r>
            <a:r>
              <a:rPr lang="en-US" sz="2800" dirty="0" smtClean="0"/>
              <a:t> </a:t>
            </a:r>
            <a:r>
              <a:rPr lang="en-US" sz="2800" i="1" dirty="0" smtClean="0"/>
              <a:t>“I admire many parts of the British constitution and government, but I detest their corruption; and, </a:t>
            </a:r>
            <a:r>
              <a:rPr lang="en-US" sz="2800" i="1" dirty="0" smtClean="0">
                <a:solidFill>
                  <a:srgbClr val="C00000"/>
                </a:solidFill>
              </a:rPr>
              <a:t>if we do not provide against corruption, our government will soon be at an end.</a:t>
            </a:r>
            <a:endParaRPr lang="en-US" sz="2800" dirty="0">
              <a:solidFill>
                <a:srgbClr val="C00000"/>
              </a:solidFill>
            </a:endParaRPr>
          </a:p>
        </p:txBody>
      </p:sp>
      <p:pic>
        <p:nvPicPr>
          <p:cNvPr id="7" name="Picture 6" descr="http://3.bp.blogspot.com/-51VJz90d5CA/T5Eo3E4-qII/AAAAAAAAAFU/2utwF7rC0AU/s1600/segment_9618_460x345.jpeg"/>
          <p:cNvPicPr/>
          <p:nvPr/>
        </p:nvPicPr>
        <p:blipFill>
          <a:blip r:embed="rId3" cstate="print"/>
          <a:srcRect/>
          <a:stretch>
            <a:fillRect/>
          </a:stretch>
        </p:blipFill>
        <p:spPr bwMode="auto">
          <a:xfrm>
            <a:off x="228600" y="533400"/>
            <a:ext cx="3041650" cy="19958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2288" y="4495800"/>
            <a:ext cx="5486400" cy="871538"/>
          </a:xfrm>
        </p:spPr>
        <p:txBody>
          <a:bodyPr>
            <a:noAutofit/>
          </a:bodyPr>
          <a:lstStyle/>
          <a:p>
            <a:pPr algn="ctr"/>
            <a:r>
              <a:rPr lang="en-US" sz="2800" dirty="0" smtClean="0"/>
              <a:t>Dennis Thompson, Harvard</a:t>
            </a:r>
            <a:br>
              <a:rPr lang="en-US" sz="2800" dirty="0" smtClean="0"/>
            </a:br>
            <a:r>
              <a:rPr lang="en-US" sz="2800" dirty="0" smtClean="0"/>
              <a:t>The Purpose of Government Ethics</a:t>
            </a:r>
            <a:endParaRPr lang="en-US" sz="2800" dirty="0"/>
          </a:p>
        </p:txBody>
      </p:sp>
      <p:pic>
        <p:nvPicPr>
          <p:cNvPr id="120834" name="Picture 2" descr="http://www.apsanet.org/imgtest/webDennisThompson.jpg"/>
          <p:cNvPicPr>
            <a:picLocks noChangeAspect="1" noChangeArrowheads="1"/>
          </p:cNvPicPr>
          <p:nvPr/>
        </p:nvPicPr>
        <p:blipFill>
          <a:blip r:embed="rId3" cstate="print"/>
          <a:srcRect/>
          <a:stretch>
            <a:fillRect/>
          </a:stretch>
        </p:blipFill>
        <p:spPr bwMode="auto">
          <a:xfrm>
            <a:off x="3124200" y="990600"/>
            <a:ext cx="2457450" cy="3276600"/>
          </a:xfrm>
          <a:prstGeom prst="rect">
            <a:avLst/>
          </a:prstGeom>
          <a:noFill/>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Purpose of Government Ethics</a:t>
            </a:r>
            <a:endParaRPr lang="en-US" dirty="0"/>
          </a:p>
        </p:txBody>
      </p:sp>
      <p:sp>
        <p:nvSpPr>
          <p:cNvPr id="8" name="Content Placeholder 7"/>
          <p:cNvSpPr>
            <a:spLocks noGrp="1"/>
          </p:cNvSpPr>
          <p:nvPr>
            <p:ph idx="1"/>
          </p:nvPr>
        </p:nvSpPr>
        <p:spPr/>
        <p:txBody>
          <a:bodyPr/>
          <a:lstStyle/>
          <a:p>
            <a:pPr algn="ctr">
              <a:buNone/>
            </a:pPr>
            <a:r>
              <a:rPr lang="en-US" dirty="0" smtClean="0"/>
              <a:t>	To educate public employees about their important role in American Democracy. If they personally benefit from holding a public position, it leads to </a:t>
            </a:r>
            <a:r>
              <a:rPr lang="en-US" dirty="0" smtClean="0">
                <a:solidFill>
                  <a:srgbClr val="C00000"/>
                </a:solidFill>
              </a:rPr>
              <a:t>unfairness </a:t>
            </a:r>
            <a:r>
              <a:rPr lang="en-US" dirty="0" smtClean="0"/>
              <a:t>and a breakdown of our Democracy.</a:t>
            </a:r>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Challenge #5:  But it’s LEGAL</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http://adam1cor.files.wordpress.com/2010/04/money-briefcase.jpg"/>
          <p:cNvPicPr>
            <a:picLocks noChangeAspect="1" noChangeArrowheads="1"/>
          </p:cNvPicPr>
          <p:nvPr/>
        </p:nvPicPr>
        <p:blipFill>
          <a:blip r:embed="rId3" cstate="print"/>
          <a:srcRect/>
          <a:stretch>
            <a:fillRect/>
          </a:stretch>
        </p:blipFill>
        <p:spPr bwMode="auto">
          <a:xfrm>
            <a:off x="4572000" y="3733800"/>
            <a:ext cx="3810000" cy="2536825"/>
          </a:xfrm>
          <a:prstGeom prst="rect">
            <a:avLst/>
          </a:prstGeom>
          <a:noFill/>
          <a:ln w="9525">
            <a:noFill/>
            <a:miter lim="800000"/>
            <a:headEnd/>
            <a:tailEnd/>
          </a:ln>
        </p:spPr>
      </p:pic>
      <p:sp>
        <p:nvSpPr>
          <p:cNvPr id="91139" name="Slide Number Placeholder 5"/>
          <p:cNvSpPr>
            <a:spLocks noGrp="1"/>
          </p:cNvSpPr>
          <p:nvPr>
            <p:ph type="sldNum" sz="quarter" idx="12"/>
          </p:nvPr>
        </p:nvSpPr>
        <p:spPr bwMode="auto">
          <a:noFill/>
          <a:ln>
            <a:miter lim="800000"/>
            <a:headEnd/>
            <a:tailEnd/>
          </a:ln>
        </p:spPr>
        <p:txBody>
          <a:bodyPr/>
          <a:lstStyle/>
          <a:p>
            <a:fld id="{7290D084-0A01-45F7-A58A-B634B584BA1B}" type="slidenum">
              <a:rPr lang="en-US" smtClean="0">
                <a:latin typeface="Arial" pitchFamily="34" charset="0"/>
                <a:cs typeface="Arial" pitchFamily="34" charset="0"/>
              </a:rPr>
              <a:pPr/>
              <a:t>34</a:t>
            </a:fld>
            <a:endParaRPr lang="en-US" smtClean="0">
              <a:latin typeface="Arial" pitchFamily="34" charset="0"/>
              <a:cs typeface="Arial" pitchFamily="34" charset="0"/>
            </a:endParaRPr>
          </a:p>
        </p:txBody>
      </p:sp>
      <p:pic>
        <p:nvPicPr>
          <p:cNvPr id="91140" name="Picture 1"/>
          <p:cNvPicPr>
            <a:picLocks noChangeAspect="1" noChangeArrowheads="1"/>
          </p:cNvPicPr>
          <p:nvPr/>
        </p:nvPicPr>
        <p:blipFill>
          <a:blip r:embed="rId4" cstate="print"/>
          <a:srcRect/>
          <a:stretch>
            <a:fillRect/>
          </a:stretch>
        </p:blipFill>
        <p:spPr bwMode="auto">
          <a:xfrm>
            <a:off x="609600" y="533400"/>
            <a:ext cx="3762375" cy="4286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u="sng" dirty="0" smtClean="0"/>
              <a:t>CORRUPTION</a:t>
            </a:r>
            <a:endParaRPr lang="en-US" b="1" u="sng" dirty="0"/>
          </a:p>
        </p:txBody>
      </p:sp>
      <p:sp>
        <p:nvSpPr>
          <p:cNvPr id="6" name="Content Placeholder 5"/>
          <p:cNvSpPr>
            <a:spLocks noGrp="1"/>
          </p:cNvSpPr>
          <p:nvPr>
            <p:ph idx="1"/>
          </p:nvPr>
        </p:nvSpPr>
        <p:spPr/>
        <p:txBody>
          <a:bodyPr/>
          <a:lstStyle/>
          <a:p>
            <a:pPr>
              <a:buNone/>
            </a:pPr>
            <a:r>
              <a:rPr lang="en-US" dirty="0" smtClean="0"/>
              <a:t>	</a:t>
            </a:r>
            <a:r>
              <a:rPr lang="en-US" sz="4400" dirty="0" smtClean="0"/>
              <a:t>CORRUPTION IS AN ABUSE OF PUBLIC POWER FOR PRIVATE GAIN THAT GOES AGAINST THE PUBLIC INTEREST.  </a:t>
            </a:r>
            <a:r>
              <a:rPr lang="en-US" sz="4400" u="sng" dirty="0" smtClean="0"/>
              <a:t>IT IS NOT ALWAYS ILLEGAL</a:t>
            </a:r>
            <a:r>
              <a:rPr lang="en-US" dirty="0" smtClean="0"/>
              <a:t>.</a:t>
            </a:r>
          </a:p>
          <a:p>
            <a:endParaRPr lang="en-US" dirty="0"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a:xfrm>
            <a:off x="730250" y="1066800"/>
            <a:ext cx="7772400" cy="1143000"/>
          </a:xfrm>
        </p:spPr>
        <p:txBody>
          <a:bodyPr/>
          <a:lstStyle/>
          <a:p>
            <a:pPr algn="l"/>
            <a:r>
              <a:rPr lang="en-US" sz="3200" b="1" dirty="0" smtClean="0"/>
              <a:t>HARVARD ETHICS CENTER</a:t>
            </a:r>
          </a:p>
        </p:txBody>
      </p:sp>
      <p:sp>
        <p:nvSpPr>
          <p:cNvPr id="5" name="Content Placeholder 4"/>
          <p:cNvSpPr>
            <a:spLocks noGrp="1"/>
          </p:cNvSpPr>
          <p:nvPr>
            <p:ph idx="1"/>
          </p:nvPr>
        </p:nvSpPr>
        <p:spPr>
          <a:xfrm>
            <a:off x="730250" y="2362200"/>
            <a:ext cx="7772400" cy="3886200"/>
          </a:xfrm>
        </p:spPr>
        <p:txBody>
          <a:bodyPr/>
          <a:lstStyle/>
          <a:p>
            <a:pPr algn="just">
              <a:buFontTx/>
              <a:buNone/>
              <a:defRPr/>
            </a:pPr>
            <a:r>
              <a:rPr lang="en-US" dirty="0" smtClean="0"/>
              <a:t>INSTITUTIONAL CORRUPTION</a:t>
            </a:r>
          </a:p>
          <a:p>
            <a:pPr algn="just">
              <a:buFontTx/>
              <a:buNone/>
              <a:defRPr/>
            </a:pPr>
            <a:endParaRPr lang="en-US" dirty="0" smtClean="0"/>
          </a:p>
          <a:p>
            <a:pPr algn="just">
              <a:buFontTx/>
              <a:buNone/>
              <a:defRPr/>
            </a:pPr>
            <a:r>
              <a:rPr lang="en-US" i="1" dirty="0" smtClean="0"/>
              <a:t>INFLUENCES</a:t>
            </a:r>
            <a:r>
              <a:rPr lang="en-US" dirty="0" smtClean="0"/>
              <a:t> THAT SHIFT PRIORITIES </a:t>
            </a:r>
          </a:p>
          <a:p>
            <a:pPr marL="514350" indent="-514350" algn="just">
              <a:buFontTx/>
              <a:buAutoNum type="arabicParenR"/>
              <a:defRPr/>
            </a:pPr>
            <a:r>
              <a:rPr lang="en-US" dirty="0" smtClean="0"/>
              <a:t>WEAKEN THE ORGANIZATION </a:t>
            </a:r>
            <a:endParaRPr lang="en-US" sz="2800" dirty="0" smtClean="0"/>
          </a:p>
          <a:p>
            <a:pPr marL="514350" indent="-514350" algn="just">
              <a:buFontTx/>
              <a:buAutoNum type="arabicParenR"/>
              <a:defRPr/>
            </a:pPr>
            <a:r>
              <a:rPr lang="en-US" dirty="0" smtClean="0"/>
              <a:t>WEAKEN PUBLIC TRUST</a:t>
            </a:r>
          </a:p>
          <a:p>
            <a:pPr algn="just">
              <a:buFontTx/>
              <a:buNone/>
              <a:defRPr/>
            </a:pPr>
            <a:r>
              <a:rPr lang="en-US" dirty="0" smtClean="0"/>
              <a:t>That are </a:t>
            </a:r>
            <a:r>
              <a:rPr lang="en-US" dirty="0" smtClean="0">
                <a:solidFill>
                  <a:srgbClr val="FF0000"/>
                </a:solidFill>
              </a:rPr>
              <a:t>legal</a:t>
            </a:r>
            <a:r>
              <a:rPr lang="en-US" dirty="0" smtClean="0"/>
              <a:t>.</a:t>
            </a:r>
            <a:endParaRPr lang="en-US" dirty="0"/>
          </a:p>
        </p:txBody>
      </p:sp>
      <p:pic>
        <p:nvPicPr>
          <p:cNvPr id="18436" name="Picture 2" descr="http://www.harvard.edu/sites/default/files/user13/harvard_shield_wreath.png">
            <a:hlinkClick r:id="rId3"/>
          </p:cNvPr>
          <p:cNvPicPr>
            <a:picLocks noChangeAspect="1" noChangeArrowheads="1"/>
          </p:cNvPicPr>
          <p:nvPr/>
        </p:nvPicPr>
        <p:blipFill>
          <a:blip r:embed="rId4" cstate="print"/>
          <a:srcRect/>
          <a:stretch>
            <a:fillRect/>
          </a:stretch>
        </p:blipFill>
        <p:spPr bwMode="auto">
          <a:xfrm>
            <a:off x="6248400" y="76200"/>
            <a:ext cx="2025650" cy="2133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p:txBody>
          <a:bodyPr/>
          <a:lstStyle/>
          <a:p>
            <a:endParaRPr lang="en-US" smtClean="0"/>
          </a:p>
          <a:p>
            <a:endParaRPr lang="en-US" smtClean="0"/>
          </a:p>
        </p:txBody>
      </p:sp>
      <p:pic>
        <p:nvPicPr>
          <p:cNvPr id="19459" name="Picture 4" descr="Person looking at Compass.jpg"/>
          <p:cNvPicPr>
            <a:picLocks noChangeAspect="1"/>
          </p:cNvPicPr>
          <p:nvPr/>
        </p:nvPicPr>
        <p:blipFill>
          <a:blip r:embed="rId3" cstate="print"/>
          <a:srcRect/>
          <a:stretch>
            <a:fillRect/>
          </a:stretch>
        </p:blipFill>
        <p:spPr bwMode="auto">
          <a:xfrm>
            <a:off x="1676400" y="838200"/>
            <a:ext cx="5287963" cy="52879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Influences that Shift Priorities</a:t>
            </a:r>
          </a:p>
        </p:txBody>
      </p:sp>
      <p:pic>
        <p:nvPicPr>
          <p:cNvPr id="20483" name="Content Placeholder 3" descr="Magnet Pull.jpg"/>
          <p:cNvPicPr>
            <a:picLocks noGrp="1" noChangeAspect="1"/>
          </p:cNvPicPr>
          <p:nvPr>
            <p:ph idx="1"/>
          </p:nvPr>
        </p:nvPicPr>
        <p:blipFill>
          <a:blip r:embed="rId3" cstate="print"/>
          <a:srcRect/>
          <a:stretch>
            <a:fillRect/>
          </a:stretch>
        </p:blipFill>
        <p:spPr>
          <a:xfrm>
            <a:off x="0" y="2362200"/>
            <a:ext cx="4495800" cy="3370263"/>
          </a:xfrm>
        </p:spPr>
      </p:pic>
      <p:pic>
        <p:nvPicPr>
          <p:cNvPr id="20484" name="Picture 4" descr="Person looking at Compass.jpg"/>
          <p:cNvPicPr>
            <a:picLocks noChangeAspect="1"/>
          </p:cNvPicPr>
          <p:nvPr/>
        </p:nvPicPr>
        <p:blipFill>
          <a:blip r:embed="rId4" cstate="print"/>
          <a:srcRect/>
          <a:stretch>
            <a:fillRect/>
          </a:stretch>
        </p:blipFill>
        <p:spPr bwMode="auto">
          <a:xfrm>
            <a:off x="4781550" y="2438400"/>
            <a:ext cx="3676650" cy="3276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RULES….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Survey</a:t>
            </a:r>
            <a:endParaRPr lang="en-US" dirty="0"/>
          </a:p>
        </p:txBody>
      </p:sp>
      <p:sp>
        <p:nvSpPr>
          <p:cNvPr id="3" name="Content Placeholder 2"/>
          <p:cNvSpPr>
            <a:spLocks noGrp="1"/>
          </p:cNvSpPr>
          <p:nvPr>
            <p:ph idx="1"/>
          </p:nvPr>
        </p:nvSpPr>
        <p:spPr/>
        <p:txBody>
          <a:bodyPr/>
          <a:lstStyle/>
          <a:p>
            <a:pPr>
              <a:buNone/>
            </a:pPr>
            <a:r>
              <a:rPr lang="en-US" b="1" dirty="0" smtClean="0"/>
              <a:t>What do you have a higher opinion of:</a:t>
            </a:r>
          </a:p>
          <a:p>
            <a:pPr>
              <a:buNone/>
            </a:pPr>
            <a:r>
              <a:rPr lang="en-US" dirty="0" smtClean="0"/>
              <a:t>Congress or cockroaches?</a:t>
            </a:r>
          </a:p>
          <a:p>
            <a:pPr>
              <a:buNone/>
            </a:pPr>
            <a:r>
              <a:rPr lang="en-US" i="1" dirty="0" smtClean="0"/>
              <a:t>1. Cockroaches....... 45%</a:t>
            </a:r>
          </a:p>
          <a:p>
            <a:pPr>
              <a:buNone/>
            </a:pPr>
            <a:r>
              <a:rPr lang="en-US" i="1" dirty="0" smtClean="0"/>
              <a:t>2. Congress ............ 43%</a:t>
            </a:r>
          </a:p>
          <a:p>
            <a:pPr>
              <a:buNone/>
            </a:pPr>
            <a:r>
              <a:rPr lang="en-US" i="1" dirty="0" smtClean="0"/>
              <a:t>3. Not sure ............ 12%</a:t>
            </a:r>
          </a:p>
          <a:p>
            <a:pPr>
              <a:buNone/>
            </a:pPr>
            <a:endParaRPr lang="en-US" i="1" dirty="0" smtClean="0"/>
          </a:p>
          <a:p>
            <a:pPr>
              <a:buNone/>
            </a:pPr>
            <a:endParaRPr lang="en-US" i="1" dirty="0" smtClean="0"/>
          </a:p>
          <a:p>
            <a:pPr>
              <a:buNone/>
            </a:pPr>
            <a:r>
              <a:rPr lang="en-US" sz="1200" i="1" dirty="0" smtClean="0"/>
              <a:t>Public Policy Polling  2013</a:t>
            </a:r>
            <a:endParaRPr lang="en-US" sz="1200" dirty="0"/>
          </a:p>
        </p:txBody>
      </p:sp>
      <p:pic>
        <p:nvPicPr>
          <p:cNvPr id="194562" name="Picture 2" descr="http://tilgatenaturecentre.files.wordpress.com/2012/06/group-of-hissing-cockroaches.jpg"/>
          <p:cNvPicPr>
            <a:picLocks noChangeAspect="1" noChangeArrowheads="1"/>
          </p:cNvPicPr>
          <p:nvPr/>
        </p:nvPicPr>
        <p:blipFill>
          <a:blip r:embed="rId4" cstate="print"/>
          <a:srcRect/>
          <a:stretch>
            <a:fillRect/>
          </a:stretch>
        </p:blipFill>
        <p:spPr bwMode="auto">
          <a:xfrm>
            <a:off x="4953000" y="2895600"/>
            <a:ext cx="3352800" cy="2039237"/>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ubtitle 2"/>
          <p:cNvSpPr>
            <a:spLocks noGrp="1"/>
          </p:cNvSpPr>
          <p:nvPr>
            <p:ph type="body" idx="1"/>
          </p:nvPr>
        </p:nvSpPr>
        <p:spPr>
          <a:xfrm>
            <a:off x="838200" y="609600"/>
            <a:ext cx="7772400" cy="1600200"/>
          </a:xfrm>
        </p:spPr>
        <p:txBody>
          <a:bodyPr/>
          <a:lstStyle/>
          <a:p>
            <a:pPr algn="ctr"/>
            <a:r>
              <a:rPr lang="en-US" sz="4400" dirty="0" smtClean="0"/>
              <a:t>ETHICS LAWS</a:t>
            </a:r>
          </a:p>
          <a:p>
            <a:pPr algn="ctr"/>
            <a:r>
              <a:rPr lang="en-US" sz="4400" dirty="0" smtClean="0"/>
              <a:t>ARE ABOUT </a:t>
            </a:r>
            <a:r>
              <a:rPr lang="en-US" sz="4400" b="1" u="sng" dirty="0" smtClean="0"/>
              <a:t>CONFLICTS</a:t>
            </a:r>
          </a:p>
        </p:txBody>
      </p:sp>
      <p:pic>
        <p:nvPicPr>
          <p:cNvPr id="6145" name="Picture 1"/>
          <p:cNvPicPr>
            <a:picLocks noChangeAspect="1" noChangeArrowheads="1"/>
          </p:cNvPicPr>
          <p:nvPr/>
        </p:nvPicPr>
        <p:blipFill>
          <a:blip r:embed="rId3" cstate="print"/>
          <a:srcRect/>
          <a:stretch>
            <a:fillRect/>
          </a:stretch>
        </p:blipFill>
        <p:spPr bwMode="auto">
          <a:xfrm>
            <a:off x="2514600" y="2590800"/>
            <a:ext cx="4286250" cy="321945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ubtitle 2"/>
          <p:cNvSpPr>
            <a:spLocks noGrp="1"/>
          </p:cNvSpPr>
          <p:nvPr>
            <p:ph type="body" idx="1"/>
          </p:nvPr>
        </p:nvSpPr>
        <p:spPr>
          <a:xfrm>
            <a:off x="838200" y="381000"/>
            <a:ext cx="7772400" cy="2133600"/>
          </a:xfrm>
        </p:spPr>
        <p:txBody>
          <a:bodyPr/>
          <a:lstStyle/>
          <a:p>
            <a:pPr algn="ctr"/>
            <a:r>
              <a:rPr lang="en-US" sz="4400" dirty="0" smtClean="0"/>
              <a:t>CONFLICTS WILL HAPPEN-- HOW WILL YOU DEAL WITH THEM?</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1040"/>
          <p:cNvSpPr txBox="1">
            <a:spLocks noChangeArrowheads="1"/>
          </p:cNvSpPr>
          <p:nvPr/>
        </p:nvSpPr>
        <p:spPr bwMode="auto">
          <a:xfrm>
            <a:off x="304800" y="2438400"/>
            <a:ext cx="8610600" cy="2862322"/>
          </a:xfrm>
          <a:prstGeom prst="rect">
            <a:avLst/>
          </a:prstGeom>
          <a:noFill/>
          <a:ln w="38100">
            <a:noFill/>
            <a:miter lim="800000"/>
            <a:headEnd/>
            <a:tailEnd/>
          </a:ln>
        </p:spPr>
        <p:txBody>
          <a:bodyPr>
            <a:spAutoFit/>
          </a:bodyPr>
          <a:lstStyle/>
          <a:p>
            <a:pPr algn="ctr">
              <a:spcBef>
                <a:spcPct val="50000"/>
              </a:spcBef>
            </a:pPr>
            <a:r>
              <a:rPr lang="en-US" sz="6000" b="1" dirty="0" smtClean="0">
                <a:solidFill>
                  <a:srgbClr val="A80000"/>
                </a:solidFill>
              </a:rPr>
              <a:t>Conflict </a:t>
            </a:r>
            <a:r>
              <a:rPr lang="en-US" sz="6000" b="1" dirty="0">
                <a:solidFill>
                  <a:srgbClr val="A80000"/>
                </a:solidFill>
              </a:rPr>
              <a:t>of </a:t>
            </a:r>
            <a:r>
              <a:rPr lang="en-US" sz="6000" b="1" dirty="0" smtClean="0">
                <a:solidFill>
                  <a:srgbClr val="A80000"/>
                </a:solidFill>
              </a:rPr>
              <a:t>Interest Law</a:t>
            </a:r>
            <a:endParaRPr lang="en-US" sz="6000" b="1" dirty="0">
              <a:solidFill>
                <a:srgbClr val="A80000"/>
              </a:solidFill>
            </a:endParaRPr>
          </a:p>
          <a:p>
            <a:pPr algn="ctr">
              <a:spcBef>
                <a:spcPct val="50000"/>
              </a:spcBef>
            </a:pPr>
            <a:endParaRPr lang="en-US" sz="4000" b="1" dirty="0">
              <a:solidFill>
                <a:srgbClr val="333399"/>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a:t>
            </a:r>
            <a:endParaRPr lang="en-US" dirty="0"/>
          </a:p>
        </p:txBody>
      </p:sp>
      <p:sp>
        <p:nvSpPr>
          <p:cNvPr id="3" name="Content Placeholder 2"/>
          <p:cNvSpPr>
            <a:spLocks noGrp="1"/>
          </p:cNvSpPr>
          <p:nvPr>
            <p:ph idx="1"/>
          </p:nvPr>
        </p:nvSpPr>
        <p:spPr/>
        <p:txBody>
          <a:bodyPr/>
          <a:lstStyle/>
          <a:p>
            <a:pPr>
              <a:buNone/>
            </a:pPr>
            <a:r>
              <a:rPr lang="en-US" dirty="0" smtClean="0"/>
              <a:t>	Do you think that citizen trust in government can be improved?</a:t>
            </a:r>
          </a:p>
          <a:p>
            <a:pPr>
              <a:buNone/>
            </a:pPr>
            <a:endParaRPr lang="en-US" dirty="0" smtClean="0"/>
          </a:p>
          <a:p>
            <a:pPr>
              <a:buNone/>
            </a:pPr>
            <a:r>
              <a:rPr lang="en-US" dirty="0" smtClean="0"/>
              <a:t>	Do you think you can do anything </a:t>
            </a:r>
            <a:r>
              <a:rPr lang="en-US" u="sng" dirty="0" smtClean="0"/>
              <a:t>personally</a:t>
            </a:r>
            <a:r>
              <a:rPr lang="en-US" dirty="0" smtClean="0"/>
              <a:t> to improve citizen trust in </a:t>
            </a:r>
            <a:r>
              <a:rPr lang="en-US" sz="3200" dirty="0" smtClean="0"/>
              <a:t>government?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there Hope?</a:t>
            </a:r>
            <a:endParaRPr lang="en-US" dirty="0"/>
          </a:p>
        </p:txBody>
      </p:sp>
      <p:pic>
        <p:nvPicPr>
          <p:cNvPr id="133122" name="Picture 2"/>
          <p:cNvPicPr>
            <a:picLocks noChangeAspect="1" noChangeArrowheads="1"/>
          </p:cNvPicPr>
          <p:nvPr/>
        </p:nvPicPr>
        <p:blipFill>
          <a:blip r:embed="rId3" cstate="print"/>
          <a:srcRect/>
          <a:stretch>
            <a:fillRect/>
          </a:stretch>
        </p:blipFill>
        <p:spPr bwMode="auto">
          <a:xfrm>
            <a:off x="1752600" y="1524000"/>
            <a:ext cx="6201940" cy="3376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6000" dirty="0" smtClean="0"/>
              <a:t>CHALLENGES IN ETHICS TRAINING</a:t>
            </a:r>
            <a:endParaRPr lang="en-US" sz="60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Challenge #1</a:t>
            </a:r>
            <a:r>
              <a:rPr lang="en-US" dirty="0" smtClean="0"/>
              <a:t>:  All I need to know about ethics I learned in Kindergarten</a:t>
            </a:r>
            <a:endParaRPr lang="en-US" dirty="0"/>
          </a:p>
        </p:txBody>
      </p:sp>
      <p:pic>
        <p:nvPicPr>
          <p:cNvPr id="29697" name="Picture 1"/>
          <p:cNvPicPr>
            <a:picLocks noChangeAspect="1" noChangeArrowheads="1"/>
          </p:cNvPicPr>
          <p:nvPr/>
        </p:nvPicPr>
        <p:blipFill>
          <a:blip r:embed="rId3" cstate="print"/>
          <a:srcRect/>
          <a:stretch>
            <a:fillRect/>
          </a:stretch>
        </p:blipFill>
        <p:spPr bwMode="auto">
          <a:xfrm>
            <a:off x="2514600" y="2514600"/>
            <a:ext cx="4286250" cy="34575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ubtitle 2"/>
          <p:cNvSpPr>
            <a:spLocks noGrp="1"/>
          </p:cNvSpPr>
          <p:nvPr>
            <p:ph type="body" idx="1"/>
          </p:nvPr>
        </p:nvSpPr>
        <p:spPr>
          <a:xfrm>
            <a:off x="838200" y="381000"/>
            <a:ext cx="7772400" cy="1600200"/>
          </a:xfrm>
        </p:spPr>
        <p:txBody>
          <a:bodyPr>
            <a:normAutofit fontScale="77500" lnSpcReduction="20000"/>
          </a:bodyPr>
          <a:lstStyle/>
          <a:p>
            <a:pPr algn="ctr"/>
            <a:endParaRPr lang="en-US" sz="4400" dirty="0" smtClean="0"/>
          </a:p>
          <a:p>
            <a:pPr algn="ctr"/>
            <a:r>
              <a:rPr lang="en-US" sz="4400" b="1" dirty="0" smtClean="0">
                <a:solidFill>
                  <a:schemeClr val="tx1"/>
                </a:solidFill>
              </a:rPr>
              <a:t>2 CONCEPTS OF ETHICS</a:t>
            </a:r>
          </a:p>
          <a:p>
            <a:pPr algn="ctr"/>
            <a:r>
              <a:rPr lang="en-US" sz="4400" dirty="0" smtClean="0">
                <a:solidFill>
                  <a:srgbClr val="FF0000"/>
                </a:solidFill>
              </a:rPr>
              <a:t>Personal                           Organization</a:t>
            </a:r>
          </a:p>
        </p:txBody>
      </p:sp>
      <p:pic>
        <p:nvPicPr>
          <p:cNvPr id="22529" name="Picture 1"/>
          <p:cNvPicPr>
            <a:picLocks noChangeAspect="1" noChangeArrowheads="1"/>
          </p:cNvPicPr>
          <p:nvPr/>
        </p:nvPicPr>
        <p:blipFill>
          <a:blip r:embed="rId3" cstate="print"/>
          <a:srcRect/>
          <a:stretch>
            <a:fillRect/>
          </a:stretch>
        </p:blipFill>
        <p:spPr bwMode="auto">
          <a:xfrm>
            <a:off x="914400" y="2667000"/>
            <a:ext cx="2943225" cy="1962150"/>
          </a:xfrm>
          <a:prstGeom prst="rect">
            <a:avLst/>
          </a:prstGeom>
          <a:ln>
            <a:noFill/>
          </a:ln>
          <a:effectLst>
            <a:softEdge rad="112500"/>
          </a:effectLst>
        </p:spPr>
      </p:pic>
      <p:pic>
        <p:nvPicPr>
          <p:cNvPr id="22530" name="Picture 2"/>
          <p:cNvPicPr>
            <a:picLocks noChangeAspect="1" noChangeArrowheads="1"/>
          </p:cNvPicPr>
          <p:nvPr/>
        </p:nvPicPr>
        <p:blipFill>
          <a:blip r:embed="rId4" cstate="print"/>
          <a:srcRect/>
          <a:stretch>
            <a:fillRect/>
          </a:stretch>
        </p:blipFill>
        <p:spPr bwMode="auto">
          <a:xfrm>
            <a:off x="5638800" y="2514600"/>
            <a:ext cx="2209800"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19992</TotalTime>
  <Words>2369</Words>
  <Application>Microsoft Office PowerPoint</Application>
  <PresentationFormat>On-screen Show (4:3)</PresentationFormat>
  <Paragraphs>228</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Basic Concepts in Government Ethics</vt:lpstr>
      <vt:lpstr>Hello from Florida….</vt:lpstr>
      <vt:lpstr>Trust in Government</vt:lpstr>
      <vt:lpstr>Survey</vt:lpstr>
      <vt:lpstr>SURVEY</vt:lpstr>
      <vt:lpstr>Is there Hope?</vt:lpstr>
      <vt:lpstr>CHALLENGES IN ETHICS TRAINING</vt:lpstr>
      <vt:lpstr>Challenge #1:  All I need to know about ethics I learned in Kindergarten</vt:lpstr>
      <vt:lpstr>Slide 9</vt:lpstr>
      <vt:lpstr>Personal  Ethics/Values</vt:lpstr>
      <vt:lpstr>Organization  Ethics/Values</vt:lpstr>
      <vt:lpstr>You can be “ethical” on a personal level by giving gifts or getting a job for a friend, but this could violate government ethics standards.   Personal ethics is different from government ethics!! Your instincts may not be right.</vt:lpstr>
      <vt:lpstr>#1 Value for Government Ethics?</vt:lpstr>
      <vt:lpstr>Slide 14</vt:lpstr>
      <vt:lpstr>Slide 15</vt:lpstr>
      <vt:lpstr>Slide 16</vt:lpstr>
      <vt:lpstr>Monkey Fairness Study  YouTube</vt:lpstr>
      <vt:lpstr>Inequity Aversion Rejection of Injustice</vt:lpstr>
      <vt:lpstr>Fairness is Key to our Form of Government</vt:lpstr>
      <vt:lpstr>Challenge 2</vt:lpstr>
      <vt:lpstr>How to Distract Citizens</vt:lpstr>
      <vt:lpstr>How important is Ethics?</vt:lpstr>
      <vt:lpstr>Challenge #3 I already am ethical…</vt:lpstr>
      <vt:lpstr>In fact, I have a better chance of getting into heaven than Mother Theresa</vt:lpstr>
      <vt:lpstr>STAGES of an Ethical Decision</vt:lpstr>
      <vt:lpstr>Slide 26</vt:lpstr>
      <vt:lpstr>Blind Spots Bazerman, Tennbruzel</vt:lpstr>
      <vt:lpstr>Challenge #4  Why am I here?  What is your purpose for learning about “government ethics”?</vt:lpstr>
      <vt:lpstr>Our History, Our Heritage</vt:lpstr>
      <vt:lpstr>Larry Lessig, Harvard</vt:lpstr>
      <vt:lpstr>Dennis Thompson, Harvard The Purpose of Government Ethics</vt:lpstr>
      <vt:lpstr>Purpose of Government Ethics</vt:lpstr>
      <vt:lpstr>Challenge #5:  But it’s LEGAL</vt:lpstr>
      <vt:lpstr>Slide 34</vt:lpstr>
      <vt:lpstr>CORRUPTION</vt:lpstr>
      <vt:lpstr>HARVARD ETHICS CENTER</vt:lpstr>
      <vt:lpstr>Slide 37</vt:lpstr>
      <vt:lpstr>Influences that Shift Priorities</vt:lpstr>
      <vt:lpstr>The RULES….</vt:lpstr>
      <vt:lpstr>Slide 40</vt:lpstr>
      <vt:lpstr>Slide 41</vt:lpstr>
      <vt:lpstr>Slide 42</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 from Shanghai….</dc:title>
  <dc:creator>carla</dc:creator>
  <cp:lastModifiedBy>carla</cp:lastModifiedBy>
  <cp:revision>1846</cp:revision>
  <dcterms:created xsi:type="dcterms:W3CDTF">2014-06-26T15:32:25Z</dcterms:created>
  <dcterms:modified xsi:type="dcterms:W3CDTF">2015-04-29T12:51:51Z</dcterms:modified>
</cp:coreProperties>
</file>